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9" r:id="rId9"/>
    <p:sldId id="267" r:id="rId10"/>
    <p:sldId id="264" r:id="rId11"/>
    <p:sldId id="266" r:id="rId12"/>
    <p:sldId id="265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CC08-5D17-4FBB-AB43-59F001C0F5CF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515A-A48A-4608-A8B9-0FC8FC5A4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57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CC08-5D17-4FBB-AB43-59F001C0F5CF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515A-A48A-4608-A8B9-0FC8FC5A4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259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CC08-5D17-4FBB-AB43-59F001C0F5CF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515A-A48A-4608-A8B9-0FC8FC5A4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277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CC08-5D17-4FBB-AB43-59F001C0F5CF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515A-A48A-4608-A8B9-0FC8FC5A4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690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CC08-5D17-4FBB-AB43-59F001C0F5CF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515A-A48A-4608-A8B9-0FC8FC5A4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55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CC08-5D17-4FBB-AB43-59F001C0F5CF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515A-A48A-4608-A8B9-0FC8FC5A4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669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CC08-5D17-4FBB-AB43-59F001C0F5CF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515A-A48A-4608-A8B9-0FC8FC5A4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092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CC08-5D17-4FBB-AB43-59F001C0F5CF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515A-A48A-4608-A8B9-0FC8FC5A4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590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CC08-5D17-4FBB-AB43-59F001C0F5CF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515A-A48A-4608-A8B9-0FC8FC5A4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91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CC08-5D17-4FBB-AB43-59F001C0F5CF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515A-A48A-4608-A8B9-0FC8FC5A4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17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CC08-5D17-4FBB-AB43-59F001C0F5CF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515A-A48A-4608-A8B9-0FC8FC5A4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106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2CC08-5D17-4FBB-AB43-59F001C0F5CF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5515A-A48A-4608-A8B9-0FC8FC5A4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367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080119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БЫЛИНА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66843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Цель: </a:t>
            </a:r>
            <a:r>
              <a:rPr lang="ru-RU" sz="2400" dirty="0"/>
              <a:t>формирование первоначального представления о былине через теоритические знания и практическое их закрепление.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Задачи: </a:t>
            </a:r>
            <a:r>
              <a:rPr lang="ru-RU" sz="2400" dirty="0" smtClean="0"/>
              <a:t>учить обосновывать </a:t>
            </a:r>
            <a:r>
              <a:rPr lang="ru-RU" sz="2400" dirty="0"/>
              <a:t>и заявлять </a:t>
            </a:r>
            <a:r>
              <a:rPr lang="ru-RU" sz="2400" dirty="0" smtClean="0"/>
              <a:t> свои </a:t>
            </a:r>
            <a:r>
              <a:rPr lang="ru-RU" sz="2400"/>
              <a:t>идеи</a:t>
            </a:r>
            <a:r>
              <a:rPr lang="ru-RU" sz="2400" smtClean="0"/>
              <a:t>,</a:t>
            </a:r>
            <a:r>
              <a:rPr lang="ru-RU" sz="2400"/>
              <a:t> анализировать и осознавать идеи других, владеть навыками сотрудничества, развивать мышление, способствовать творческому воображению учащихся, расширять словарный запас учащихся путем введения в активный словарь характеристики богатыря, анализа поговорок, загадок, поддерживать интерес к истории прошлого времени и историческим сказаниям, воспитывать ответственность в коллективе. </a:t>
            </a:r>
          </a:p>
          <a:p>
            <a:r>
              <a:rPr lang="ru-RU" sz="240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06146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Явор</a:t>
            </a:r>
            <a:endParaRPr lang="ru-RU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08720"/>
            <a:ext cx="4824536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892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571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Домашнее </a:t>
            </a:r>
            <a:r>
              <a:rPr lang="ru-RU" dirty="0" smtClean="0">
                <a:solidFill>
                  <a:schemeClr val="accent1"/>
                </a:solidFill>
              </a:rPr>
              <a:t>задание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 группа – вспомнить былины, прочитанные самостоятельно.</a:t>
            </a:r>
          </a:p>
          <a:p>
            <a:pPr marL="0" indent="0">
              <a:buNone/>
            </a:pPr>
            <a:r>
              <a:rPr lang="ru-RU" dirty="0"/>
              <a:t>2 группа – найти поговорки про богатырей.</a:t>
            </a:r>
          </a:p>
          <a:p>
            <a:pPr marL="0" indent="0">
              <a:buNone/>
            </a:pPr>
            <a:r>
              <a:rPr lang="ru-RU" dirty="0"/>
              <a:t>3 группа -  перечитать текст «Былины»</a:t>
            </a:r>
          </a:p>
          <a:p>
            <a:pPr marL="0" indent="0">
              <a:buNone/>
            </a:pPr>
            <a:r>
              <a:rPr lang="ru-RU" dirty="0"/>
              <a:t>По желанию приготовить пересказ известной былины.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6820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Рефлексия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 smtClean="0">
                <a:solidFill>
                  <a:schemeClr val="accent1"/>
                </a:solidFill>
              </a:rPr>
              <a:t>Молодцы</a:t>
            </a:r>
            <a:r>
              <a:rPr lang="ru-RU" b="1" u="sng" dirty="0">
                <a:solidFill>
                  <a:schemeClr val="accent1"/>
                </a:solidFill>
              </a:rPr>
              <a:t>! </a:t>
            </a:r>
            <a:r>
              <a:rPr lang="ru-RU" dirty="0"/>
              <a:t>Вы все старались сегодня на уроке быть настоящими читателями. Пожмите друг другу </a:t>
            </a:r>
            <a:r>
              <a:rPr lang="ru-RU" smtClean="0"/>
              <a:t>руки по-богатырски.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80928"/>
            <a:ext cx="3879518" cy="3929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40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Славна богатырями земля русская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416824" cy="544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65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1728192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Загадка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Славно создан, </a:t>
            </a:r>
          </a:p>
          <a:p>
            <a:pPr marL="0" indent="0">
              <a:buNone/>
            </a:pP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Словно влитой.</a:t>
            </a:r>
          </a:p>
          <a:p>
            <a:pPr marL="0" indent="0">
              <a:buNone/>
            </a:pP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славян он </a:t>
            </a: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стоит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горой.</a:t>
            </a:r>
          </a:p>
          <a:p>
            <a:pPr marL="0" indent="0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(Богатырь)</a:t>
            </a:r>
          </a:p>
          <a:p>
            <a:pPr marL="0" indent="0"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8720"/>
            <a:ext cx="4320480" cy="553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292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«Задуй костер»</a:t>
            </a:r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77686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387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18002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«Молви правильно»</a:t>
            </a:r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968552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Н</a:t>
            </a:r>
            <a:r>
              <a:rPr lang="ru-RU" sz="48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аши богатыри славны и сильны,</a:t>
            </a:r>
            <a: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4400" dirty="0" smtClean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</a:rPr>
              <a:t>русский народ защищают,</a:t>
            </a:r>
            <a:r>
              <a:rPr lang="ru-RU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  <a:cs typeface="Times New Roman"/>
              </a:rPr>
              <a:t>Умом и смекалкой провожают</a:t>
            </a:r>
            <a:r>
              <a:rPr lang="ru-RU" sz="4000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  <a:cs typeface="Times New Roman"/>
              </a:rPr>
              <a:t>.</a:t>
            </a:r>
            <a:r>
              <a:rPr lang="ru-RU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800" i="1" dirty="0" smtClean="0">
                <a:solidFill>
                  <a:srgbClr val="7030A0"/>
                </a:solidFill>
                <a:latin typeface="Arial Black" pitchFamily="34" charset="0"/>
                <a:ea typeface="Times New Roman"/>
                <a:cs typeface="Times New Roman"/>
              </a:rPr>
              <a:t>Неизмеренной силой своей управляют</a:t>
            </a:r>
            <a:r>
              <a:rPr lang="ru-RU" sz="2800" i="1" dirty="0" smtClean="0">
                <a:solidFill>
                  <a:srgbClr val="7030A0"/>
                </a:solidFill>
                <a:effectLst/>
                <a:latin typeface="Arial Black" pitchFamily="34" charset="0"/>
                <a:ea typeface="Times New Roman"/>
                <a:cs typeface="Times New Roman"/>
              </a:rPr>
              <a:t>.</a:t>
            </a:r>
            <a:endParaRPr lang="ru-RU" sz="2800" i="1" dirty="0">
              <a:solidFill>
                <a:srgbClr val="7030A0"/>
              </a:solidFill>
              <a:latin typeface="Arial Black" pitchFamily="34" charset="0"/>
              <a:ea typeface="Calibri"/>
              <a:cs typeface="Times New Roman"/>
            </a:endParaRPr>
          </a:p>
          <a:p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3576060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640"/>
            <a:ext cx="410445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7545"/>
            <a:ext cx="4248472" cy="6285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343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Встали с места  ̶  раз, два, три  ̶  </a:t>
            </a:r>
            <a:endParaRPr lang="ru-RU" sz="2400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Это мы  ̶  богатыри.</a:t>
            </a:r>
            <a:endParaRPr lang="ru-RU" sz="2400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Руки крепкие поднимем</a:t>
            </a:r>
            <a:endParaRPr lang="ru-RU" sz="2400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И в ладоши застучим.</a:t>
            </a:r>
            <a:endParaRPr lang="ru-RU" sz="2400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Ноги шире мы расставим,</a:t>
            </a:r>
            <a:endParaRPr lang="ru-RU" sz="2400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Повернемся влево, вправо,</a:t>
            </a:r>
            <a:endParaRPr lang="ru-RU" sz="2400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Прыгаем сейчас отважно.</a:t>
            </a:r>
            <a:endParaRPr lang="ru-RU" sz="2400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Охраняем нашу мы страну.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256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Жизнь </a:t>
            </a:r>
            <a:r>
              <a:rPr lang="ru-RU" dirty="0" smtClean="0">
                <a:solidFill>
                  <a:srgbClr val="0070C0"/>
                </a:solidFill>
              </a:rPr>
              <a:t>наших предков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9"/>
          <a:stretch/>
        </p:blipFill>
        <p:spPr bwMode="auto">
          <a:xfrm>
            <a:off x="251520" y="836712"/>
            <a:ext cx="864096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404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абеги</a:t>
            </a:r>
            <a:endParaRPr lang="ru-RU" sz="4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036496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2975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213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БЫЛИНА</vt:lpstr>
      <vt:lpstr>Славна богатырями земля русская </vt:lpstr>
      <vt:lpstr>Загадка</vt:lpstr>
      <vt:lpstr>«Задуй костер»</vt:lpstr>
      <vt:lpstr>«Молви правильно»</vt:lpstr>
      <vt:lpstr>Презентация PowerPoint</vt:lpstr>
      <vt:lpstr>Физкультминутка</vt:lpstr>
      <vt:lpstr>Жизнь наших предков</vt:lpstr>
      <vt:lpstr>Набеги</vt:lpstr>
      <vt:lpstr>Явор</vt:lpstr>
      <vt:lpstr>Презентация PowerPoint</vt:lpstr>
      <vt:lpstr>Домашнее задание</vt:lpstr>
      <vt:lpstr>Рефлексия</vt:lpstr>
    </vt:vector>
  </TitlesOfParts>
  <Company>Torrents.by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БЫЛИНА</dc:title>
  <dc:creator>KaMo.by Admin</dc:creator>
  <cp:lastModifiedBy>KaMo.by Admin</cp:lastModifiedBy>
  <cp:revision>24</cp:revision>
  <dcterms:created xsi:type="dcterms:W3CDTF">2017-11-17T16:16:47Z</dcterms:created>
  <dcterms:modified xsi:type="dcterms:W3CDTF">2018-01-10T09:33:24Z</dcterms:modified>
</cp:coreProperties>
</file>