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84" r:id="rId3"/>
    <p:sldId id="300" r:id="rId4"/>
    <p:sldId id="285" r:id="rId5"/>
    <p:sldId id="258" r:id="rId6"/>
    <p:sldId id="259" r:id="rId7"/>
    <p:sldId id="260" r:id="rId8"/>
    <p:sldId id="295" r:id="rId9"/>
    <p:sldId id="263" r:id="rId10"/>
    <p:sldId id="264" r:id="rId11"/>
    <p:sldId id="265" r:id="rId12"/>
    <p:sldId id="297" r:id="rId13"/>
    <p:sldId id="266" r:id="rId14"/>
    <p:sldId id="280" r:id="rId15"/>
    <p:sldId id="267" r:id="rId16"/>
    <p:sldId id="298" r:id="rId17"/>
    <p:sldId id="269" r:id="rId18"/>
    <p:sldId id="273" r:id="rId19"/>
    <p:sldId id="299" r:id="rId20"/>
    <p:sldId id="271" r:id="rId21"/>
    <p:sldId id="289" r:id="rId22"/>
    <p:sldId id="262" r:id="rId23"/>
    <p:sldId id="294" r:id="rId24"/>
    <p:sldId id="272" r:id="rId25"/>
    <p:sldId id="282" r:id="rId26"/>
    <p:sldId id="286" r:id="rId27"/>
    <p:sldId id="278" r:id="rId28"/>
    <p:sldId id="279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651"/>
    <a:srgbClr val="95A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78" d="100"/>
          <a:sy n="78" d="100"/>
        </p:scale>
        <p:origin x="1056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16FB5-486B-40EB-99BE-9DE5639AFD9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31F05-678B-4035-9D3A-9F36CD90D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55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20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1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23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29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20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4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49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5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338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809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DF1F0-6D6D-4651-970C-BAD0C5743210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853FC-4E16-4601-AB10-68C09BCA0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55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554" y="488139"/>
            <a:ext cx="2048256" cy="974581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atin typeface="inglobal" panose="02000800000000000000" pitchFamily="2" charset="0"/>
                <a:cs typeface="Aharoni" panose="02010803020104030203" pitchFamily="2" charset="-79"/>
              </a:rPr>
              <a:t>Цель:</a:t>
            </a:r>
            <a:endParaRPr lang="ru-RU" b="1" dirty="0">
              <a:latin typeface="inglobal" panose="020008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9579" y="750310"/>
            <a:ext cx="10020267" cy="136704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3000" dirty="0" smtClean="0">
                <a:latin typeface="inglobal" panose="02000800000000000000" pitchFamily="2" charset="0"/>
              </a:rPr>
              <a:t>формирование </a:t>
            </a:r>
            <a:r>
              <a:rPr lang="ru-RU" sz="3000" dirty="0">
                <a:latin typeface="inglobal" panose="02000800000000000000" pitchFamily="2" charset="0"/>
              </a:rPr>
              <a:t>знаний о </a:t>
            </a:r>
            <a:r>
              <a:rPr lang="ru-RU" sz="3000" dirty="0" smtClean="0">
                <a:latin typeface="inglobal" panose="02000800000000000000" pitchFamily="2" charset="0"/>
              </a:rPr>
              <a:t>сезонных осадках и круговороте </a:t>
            </a:r>
            <a:r>
              <a:rPr lang="ru-RU" sz="3000" dirty="0">
                <a:latin typeface="inglobal" panose="02000800000000000000" pitchFamily="2" charset="0"/>
              </a:rPr>
              <a:t>воды в </a:t>
            </a:r>
            <a:r>
              <a:rPr lang="ru-RU" sz="3000" dirty="0" smtClean="0">
                <a:latin typeface="inglobal" panose="02000800000000000000" pitchFamily="2" charset="0"/>
              </a:rPr>
              <a:t>природе</a:t>
            </a:r>
            <a:endParaRPr lang="ru-RU" sz="3000" dirty="0">
              <a:latin typeface="inglobal" panose="02000800000000000000" pitchFamily="2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8554" y="1673899"/>
            <a:ext cx="2323257" cy="8592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atin typeface="inglobal" panose="02000800000000000000" pitchFamily="2" charset="0"/>
              </a:rPr>
              <a:t>Задачи:</a:t>
            </a:r>
            <a:endParaRPr lang="ru-RU" b="1" dirty="0">
              <a:latin typeface="inglobal" panose="02000800000000000000" pitchFamily="2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481811" y="2025505"/>
            <a:ext cx="9306157" cy="786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4800" b="1" dirty="0" smtClean="0">
                <a:latin typeface="inglobal" panose="02000800000000000000" pitchFamily="2" charset="0"/>
              </a:rPr>
              <a:t>1. </a:t>
            </a:r>
            <a:r>
              <a:rPr lang="ru-RU" sz="4800" dirty="0" smtClean="0">
                <a:latin typeface="inglobal" panose="02000800000000000000" pitchFamily="2" charset="0"/>
              </a:rPr>
              <a:t>Систематизировать </a:t>
            </a:r>
            <a:r>
              <a:rPr lang="ru-RU" sz="4800" dirty="0">
                <a:latin typeface="inglobal" panose="02000800000000000000" pitchFamily="2" charset="0"/>
              </a:rPr>
              <a:t>и расширять знания учащихся </a:t>
            </a:r>
            <a:r>
              <a:rPr lang="ru-RU" sz="4800" dirty="0" smtClean="0">
                <a:latin typeface="inglobal" panose="02000800000000000000" pitchFamily="2" charset="0"/>
              </a:rPr>
              <a:t>о </a:t>
            </a:r>
            <a:r>
              <a:rPr lang="ru-RU" sz="4800" dirty="0" smtClean="0">
                <a:latin typeface="inglobal" panose="02000800000000000000" pitchFamily="2" charset="0"/>
              </a:rPr>
              <a:t>воде и процессах</a:t>
            </a:r>
            <a:r>
              <a:rPr lang="ru-RU" sz="4800" dirty="0">
                <a:latin typeface="inglobal" panose="02000800000000000000" pitchFamily="2" charset="0"/>
              </a:rPr>
              <a:t>, происходящих </a:t>
            </a:r>
            <a:r>
              <a:rPr lang="ru-RU" sz="4800" dirty="0" smtClean="0">
                <a:latin typeface="inglobal" panose="02000800000000000000" pitchFamily="2" charset="0"/>
              </a:rPr>
              <a:t>с ней в природе;</a:t>
            </a:r>
            <a:endParaRPr lang="ru-RU" sz="4800" dirty="0">
              <a:latin typeface="inglobal" panose="02000800000000000000" pitchFamily="2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481811" y="3022192"/>
            <a:ext cx="9618035" cy="786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000" b="1" dirty="0" smtClean="0">
                <a:latin typeface="inglobal" panose="02000800000000000000" pitchFamily="2" charset="0"/>
              </a:rPr>
              <a:t>2. </a:t>
            </a:r>
            <a:r>
              <a:rPr lang="ru-RU" sz="3000" dirty="0" smtClean="0">
                <a:latin typeface="inglobal" panose="02000800000000000000" pitchFamily="2" charset="0"/>
              </a:rPr>
              <a:t>Развивать </a:t>
            </a:r>
            <a:r>
              <a:rPr lang="ru-RU" sz="3000" dirty="0">
                <a:latin typeface="inglobal" panose="02000800000000000000" pitchFamily="2" charset="0"/>
              </a:rPr>
              <a:t>навыки исследовательской деятельности, наблюдательности и умения делать выводы </a:t>
            </a:r>
            <a:r>
              <a:rPr lang="ru-RU" sz="3000" dirty="0" smtClean="0">
                <a:latin typeface="inglobal" panose="02000800000000000000" pitchFamily="2" charset="0"/>
              </a:rPr>
              <a:t>учащимися;</a:t>
            </a:r>
            <a:endParaRPr lang="ru-RU" sz="3000" dirty="0">
              <a:latin typeface="inglobal" panose="02000800000000000000" pitchFamily="2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481811" y="4184127"/>
            <a:ext cx="9306157" cy="786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000" b="1" dirty="0" smtClean="0">
                <a:latin typeface="inglobal" panose="02000800000000000000" pitchFamily="2" charset="0"/>
              </a:rPr>
              <a:t>3. </a:t>
            </a:r>
            <a:r>
              <a:rPr lang="ru-RU" sz="3000" dirty="0" smtClean="0">
                <a:latin typeface="inglobal" panose="02000800000000000000" pitchFamily="2" charset="0"/>
              </a:rPr>
              <a:t>Содействовать созданию условий </a:t>
            </a:r>
            <a:r>
              <a:rPr lang="ru-RU" sz="3000" dirty="0">
                <a:latin typeface="inglobal" panose="02000800000000000000" pitchFamily="2" charset="0"/>
              </a:rPr>
              <a:t>для развития речи учащихся, </a:t>
            </a:r>
            <a:r>
              <a:rPr lang="ru-RU" sz="3000" dirty="0" smtClean="0">
                <a:latin typeface="inglobal" panose="02000800000000000000" pitchFamily="2" charset="0"/>
              </a:rPr>
              <a:t>формированию </a:t>
            </a:r>
            <a:r>
              <a:rPr lang="ru-RU" sz="3000" dirty="0">
                <a:latin typeface="inglobal" panose="02000800000000000000" pitchFamily="2" charset="0"/>
              </a:rPr>
              <a:t>умения высказывать свою точку зрения, создавая речевую ситуацию.</a:t>
            </a:r>
          </a:p>
        </p:txBody>
      </p:sp>
    </p:spTree>
    <p:extLst>
      <p:ext uri="{BB962C8B-B14F-4D97-AF65-F5344CB8AC3E}">
        <p14:creationId xmlns:p14="http://schemas.microsoft.com/office/powerpoint/2010/main" val="25679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2" t="-2" r="8815" b="18091"/>
          <a:stretch/>
        </p:blipFill>
        <p:spPr>
          <a:xfrm>
            <a:off x="14514" y="595563"/>
            <a:ext cx="12177486" cy="6262437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03414" y="1562623"/>
            <a:ext cx="11999686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5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Различные состояния воды</a:t>
            </a:r>
            <a:endParaRPr lang="ru-RU" sz="75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2" name="Стрелка вниз 1"/>
          <p:cNvSpPr/>
          <p:nvPr/>
        </p:nvSpPr>
        <p:spPr>
          <a:xfrm>
            <a:off x="3467012" y="1213593"/>
            <a:ext cx="236751" cy="1340784"/>
          </a:xfrm>
          <a:prstGeom prst="downArrow">
            <a:avLst>
              <a:gd name="adj1" fmla="val 50000"/>
              <a:gd name="adj2" fmla="val 13843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30287" y="104901"/>
            <a:ext cx="6879770" cy="102652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703763" y="181692"/>
            <a:ext cx="5034841" cy="824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global" panose="02000800000000000000" pitchFamily="2" charset="0"/>
              </a:rPr>
              <a:t>ВОДА</a:t>
            </a:r>
            <a:endParaRPr lang="ru-RU" sz="6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global" panose="02000800000000000000" pitchFamily="2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6183067" y="1192644"/>
            <a:ext cx="217731" cy="2209180"/>
          </a:xfrm>
          <a:prstGeom prst="downArrow">
            <a:avLst>
              <a:gd name="adj1" fmla="val 50000"/>
              <a:gd name="adj2" fmla="val 14254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6217" y="2603884"/>
            <a:ext cx="4141577" cy="67438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36964" y="2464695"/>
            <a:ext cx="3400082" cy="556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жидкая</a:t>
            </a:r>
            <a:endParaRPr lang="ru-RU" sz="5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797410" y="2596773"/>
            <a:ext cx="4141577" cy="67438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8086473" y="2459098"/>
            <a:ext cx="3400082" cy="556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твёрдая</a:t>
            </a:r>
            <a:endParaRPr lang="ru-RU" sz="5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54625" y="3530704"/>
            <a:ext cx="4741719" cy="67438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3371990" y="3400041"/>
            <a:ext cx="5564533" cy="556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газообразная</a:t>
            </a:r>
            <a:endParaRPr lang="ru-RU" sz="5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2" y="3556185"/>
            <a:ext cx="2979624" cy="2108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r="11273" b="279"/>
          <a:stretch/>
        </p:blipFill>
        <p:spPr>
          <a:xfrm>
            <a:off x="8783957" y="3627361"/>
            <a:ext cx="3073139" cy="214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5" b="8714"/>
          <a:stretch/>
        </p:blipFill>
        <p:spPr>
          <a:xfrm>
            <a:off x="4407794" y="4341372"/>
            <a:ext cx="3299515" cy="234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Стрелка вниз 19"/>
          <p:cNvSpPr/>
          <p:nvPr/>
        </p:nvSpPr>
        <p:spPr>
          <a:xfrm>
            <a:off x="8818148" y="1213593"/>
            <a:ext cx="236751" cy="1340784"/>
          </a:xfrm>
          <a:prstGeom prst="downArrow">
            <a:avLst>
              <a:gd name="adj1" fmla="val 50000"/>
              <a:gd name="adj2" fmla="val 13843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50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4" grpId="0"/>
      <p:bldP spid="15" grpId="0" animBg="1"/>
      <p:bldP spid="16" grpId="0"/>
      <p:bldP spid="17" grpId="0" animBg="1"/>
      <p:bldP spid="18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"/>
          <a:stretch/>
        </p:blipFill>
        <p:spPr>
          <a:xfrm>
            <a:off x="149133" y="607933"/>
            <a:ext cx="3810522" cy="2663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r="5343"/>
          <a:stretch/>
        </p:blipFill>
        <p:spPr>
          <a:xfrm>
            <a:off x="4200165" y="607933"/>
            <a:ext cx="3791669" cy="2661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"/>
          <a:stretch/>
        </p:blipFill>
        <p:spPr>
          <a:xfrm>
            <a:off x="8232344" y="3687347"/>
            <a:ext cx="3772816" cy="2663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/>
          <a:stretch/>
        </p:blipFill>
        <p:spPr>
          <a:xfrm>
            <a:off x="163705" y="3687347"/>
            <a:ext cx="3799002" cy="2663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"/>
          <a:stretch/>
        </p:blipFill>
        <p:spPr>
          <a:xfrm>
            <a:off x="4200165" y="3687347"/>
            <a:ext cx="3788961" cy="2668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6"/>
          <a:stretch/>
        </p:blipFill>
        <p:spPr>
          <a:xfrm>
            <a:off x="8232344" y="607933"/>
            <a:ext cx="3770108" cy="2668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50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996099" y="0"/>
            <a:ext cx="10199802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global" panose="02000800000000000000" pitchFamily="2" charset="0"/>
              </a:rPr>
              <a:t>Разместите правильно</a:t>
            </a:r>
            <a:endParaRPr lang="ru-RU" sz="6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global" panose="020008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5"/>
          <a:stretch/>
        </p:blipFill>
        <p:spPr>
          <a:xfrm>
            <a:off x="2316480" y="939080"/>
            <a:ext cx="7559040" cy="4528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842675" y="5544867"/>
            <a:ext cx="147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1232" y="6119173"/>
            <a:ext cx="107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4654" y="5470825"/>
            <a:ext cx="113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6712" y="6120473"/>
            <a:ext cx="1459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туман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45940" y="5544867"/>
            <a:ext cx="118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иней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89392" y="6120474"/>
            <a:ext cx="107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08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57083 -0.451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85185E-6 L -0.03333 -0.5340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6354 -0.3150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-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8607 -0.5305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43476 -0.3275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-0.60729 -0.2819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65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64612" y="1487453"/>
            <a:ext cx="10199802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Работа с учебником</a:t>
            </a:r>
            <a:endParaRPr lang="ru-RU" sz="80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50" y="1526116"/>
            <a:ext cx="10982325" cy="5133975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264612" y="4231856"/>
            <a:ext cx="10199802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С. 48</a:t>
            </a:r>
            <a:endParaRPr lang="ru-RU" sz="72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90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093620" y="126183"/>
            <a:ext cx="10199802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Эксперимент</a:t>
            </a:r>
            <a:endParaRPr lang="ru-RU" sz="80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24" y="1508911"/>
            <a:ext cx="4645847" cy="349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Подзаголовок 2"/>
          <p:cNvSpPr txBox="1">
            <a:spLocks/>
          </p:cNvSpPr>
          <p:nvPr/>
        </p:nvSpPr>
        <p:spPr>
          <a:xfrm>
            <a:off x="420933" y="5516478"/>
            <a:ext cx="2092752" cy="797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Цель:</a:t>
            </a:r>
            <a:endParaRPr lang="ru-RU" sz="4400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2401534" y="5632097"/>
            <a:ext cx="10218656" cy="1414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dirty="0" smtClean="0">
                <a:latin typeface="inglobal" panose="02000800000000000000" pitchFamily="2" charset="0"/>
              </a:rPr>
              <a:t>показать </a:t>
            </a:r>
            <a:r>
              <a:rPr lang="ru-RU" sz="4000" dirty="0" smtClean="0">
                <a:latin typeface="inglobal" panose="02000800000000000000" pitchFamily="2" charset="0"/>
              </a:rPr>
              <a:t>изменение состояния воды в </a:t>
            </a:r>
            <a:r>
              <a:rPr lang="ru-RU" sz="4000" dirty="0" smtClean="0">
                <a:latin typeface="inglobal" panose="02000800000000000000" pitchFamily="2" charset="0"/>
              </a:rPr>
              <a:t>зависимости от воздействия температур</a:t>
            </a:r>
            <a:endParaRPr lang="ru-RU" sz="4000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3371990" y="3400041"/>
            <a:ext cx="5564533" cy="556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5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05" y="2048308"/>
            <a:ext cx="3157003" cy="2271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r="11273" b="279"/>
          <a:stretch/>
        </p:blipFill>
        <p:spPr>
          <a:xfrm>
            <a:off x="8973594" y="2113337"/>
            <a:ext cx="3073139" cy="2141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5" b="8714"/>
          <a:stretch/>
        </p:blipFill>
        <p:spPr>
          <a:xfrm>
            <a:off x="170997" y="2113337"/>
            <a:ext cx="3012866" cy="2141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Стрелка вниз 19"/>
          <p:cNvSpPr/>
          <p:nvPr/>
        </p:nvSpPr>
        <p:spPr>
          <a:xfrm rot="16200000">
            <a:off x="8134539" y="2748685"/>
            <a:ext cx="342093" cy="1168485"/>
          </a:xfrm>
          <a:prstGeom prst="downArrow">
            <a:avLst>
              <a:gd name="adj1" fmla="val 50000"/>
              <a:gd name="adj2" fmla="val 13843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5400000" flipH="1">
            <a:off x="8108743" y="2199679"/>
            <a:ext cx="333617" cy="1139489"/>
          </a:xfrm>
          <a:prstGeom prst="downArrow">
            <a:avLst>
              <a:gd name="adj1" fmla="val 50000"/>
              <a:gd name="adj2" fmla="val 138433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6200000">
            <a:off x="3645637" y="2816413"/>
            <a:ext cx="342093" cy="1168485"/>
          </a:xfrm>
          <a:prstGeom prst="downArrow">
            <a:avLst>
              <a:gd name="adj1" fmla="val 50000"/>
              <a:gd name="adj2" fmla="val 13843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5400000" flipH="1">
            <a:off x="3601296" y="2262242"/>
            <a:ext cx="333617" cy="1139489"/>
          </a:xfrm>
          <a:prstGeom prst="downArrow">
            <a:avLst>
              <a:gd name="adj1" fmla="val 50000"/>
              <a:gd name="adj2" fmla="val 138433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48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5" y="221719"/>
            <a:ext cx="5151009" cy="3094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5" y="3617361"/>
            <a:ext cx="5151009" cy="2901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72" y="221719"/>
            <a:ext cx="5040895" cy="3099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9"/>
          <a:stretch/>
        </p:blipFill>
        <p:spPr>
          <a:xfrm>
            <a:off x="6410872" y="3616069"/>
            <a:ext cx="5040895" cy="2902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093620" y="126183"/>
            <a:ext cx="10199802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80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1782254" y="2282927"/>
            <a:ext cx="89337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latin typeface="inglobal" panose="02000800000000000000" pitchFamily="2" charset="0"/>
              </a:rPr>
              <a:t>Физкультминутка</a:t>
            </a:r>
            <a:endParaRPr lang="ru-RU" sz="8800" dirty="0"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2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5" y="221719"/>
            <a:ext cx="5151009" cy="3094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5" y="3617361"/>
            <a:ext cx="5151009" cy="2901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72" y="221719"/>
            <a:ext cx="5040895" cy="3099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9"/>
          <a:stretch/>
        </p:blipFill>
        <p:spPr>
          <a:xfrm>
            <a:off x="6410872" y="3616069"/>
            <a:ext cx="5040895" cy="2902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093620" y="126183"/>
            <a:ext cx="10199802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80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74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r="1947"/>
          <a:stretch/>
        </p:blipFill>
        <p:spPr>
          <a:xfrm>
            <a:off x="1977081" y="262565"/>
            <a:ext cx="8295763" cy="6064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245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885210" y="1789770"/>
            <a:ext cx="10199802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Круговорот </a:t>
            </a:r>
          </a:p>
          <a:p>
            <a:r>
              <a:rPr lang="ru-RU" sz="80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воды </a:t>
            </a:r>
          </a:p>
          <a:p>
            <a:r>
              <a:rPr lang="ru-RU" sz="80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в природе</a:t>
            </a:r>
            <a:endParaRPr lang="ru-RU" sz="80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372" y="1088572"/>
            <a:ext cx="6522097" cy="5072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" y="514169"/>
            <a:ext cx="5843088" cy="5843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915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7"/>
            <a:ext cx="12210110" cy="6771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6"/>
            <a:ext cx="12210110" cy="6771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425"/>
            <a:ext cx="12210111" cy="6771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49423"/>
            <a:ext cx="12210113" cy="6771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49420"/>
            <a:ext cx="12210117" cy="6771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7"/>
            <a:ext cx="12210122" cy="6771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3"/>
            <a:ext cx="12210128" cy="6771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" y="49408"/>
            <a:ext cx="12210135" cy="6771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3"/>
            <a:ext cx="12210144" cy="6771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49397"/>
            <a:ext cx="12210153" cy="6771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" y="49390"/>
            <a:ext cx="12210164" cy="6771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Овал 28"/>
          <p:cNvSpPr/>
          <p:nvPr/>
        </p:nvSpPr>
        <p:spPr>
          <a:xfrm>
            <a:off x="4624580" y="1352649"/>
            <a:ext cx="4165013" cy="4165013"/>
          </a:xfrm>
          <a:prstGeom prst="ellipse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4760980" y="2395597"/>
            <a:ext cx="3892212" cy="1841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3600" b="1" spc="-150" dirty="0" smtClean="0">
                <a:solidFill>
                  <a:srgbClr val="424651"/>
                </a:solidFill>
              </a:rPr>
              <a:t>Круговорот </a:t>
            </a:r>
          </a:p>
          <a:p>
            <a:pPr>
              <a:lnSpc>
                <a:spcPct val="100000"/>
              </a:lnSpc>
            </a:pPr>
            <a:r>
              <a:rPr lang="ru-RU" sz="3600" b="1" spc="-150" dirty="0" smtClean="0">
                <a:solidFill>
                  <a:srgbClr val="424651"/>
                </a:solidFill>
              </a:rPr>
              <a:t>воды </a:t>
            </a:r>
          </a:p>
          <a:p>
            <a:pPr>
              <a:lnSpc>
                <a:spcPct val="100000"/>
              </a:lnSpc>
            </a:pPr>
            <a:r>
              <a:rPr lang="ru-RU" sz="3600" b="1" spc="-150" dirty="0" smtClean="0">
                <a:solidFill>
                  <a:srgbClr val="424651"/>
                </a:solidFill>
              </a:rPr>
              <a:t>в природе</a:t>
            </a:r>
            <a:endParaRPr lang="ru-RU" sz="3600" b="1" spc="-150" dirty="0">
              <a:solidFill>
                <a:srgbClr val="424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22" y="980069"/>
            <a:ext cx="6191018" cy="7300726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41956" y="2190798"/>
            <a:ext cx="4442400" cy="1786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8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70 %</a:t>
            </a:r>
          </a:p>
          <a:p>
            <a:r>
              <a:rPr lang="ru-RU" sz="88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вода</a:t>
            </a:r>
            <a:endParaRPr lang="ru-RU" sz="88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8077200" y="197208"/>
            <a:ext cx="6535852" cy="1195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8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планета Земля</a:t>
            </a:r>
            <a:endParaRPr lang="ru-RU" sz="48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8" t="27504"/>
          <a:stretch/>
        </p:blipFill>
        <p:spPr>
          <a:xfrm>
            <a:off x="6215449" y="127548"/>
            <a:ext cx="5795319" cy="2752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2"/>
          <a:stretch/>
        </p:blipFill>
        <p:spPr>
          <a:xfrm>
            <a:off x="-10480" y="127548"/>
            <a:ext cx="5948335" cy="3487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49" y="3086499"/>
            <a:ext cx="5795319" cy="3698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0" y="3821256"/>
            <a:ext cx="5948335" cy="2963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35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091903" y="2498970"/>
            <a:ext cx="10199802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Подведение итогов</a:t>
            </a:r>
            <a:endParaRPr lang="ru-RU" sz="80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7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-2590800" y="1778685"/>
            <a:ext cx="17743673" cy="1791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6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Домашнее задание</a:t>
            </a:r>
            <a:endParaRPr lang="ru-RU" sz="66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18628" y="3796735"/>
            <a:ext cx="11795143" cy="1191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с. 48-50, ответы на вопросы</a:t>
            </a:r>
            <a:endParaRPr lang="ru-RU" sz="32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96855" y="4616318"/>
            <a:ext cx="11838687" cy="1195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* Сочинение «Мир без воды»</a:t>
            </a:r>
            <a:endParaRPr lang="ru-RU" sz="36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81" y="1165470"/>
            <a:ext cx="6553247" cy="5855268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850603" y="1165470"/>
            <a:ext cx="10199802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Удивительный факт</a:t>
            </a:r>
            <a:endParaRPr lang="ru-RU" sz="80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9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369313" y="1166446"/>
            <a:ext cx="8753526" cy="1844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latin typeface="inglobal" panose="02000800000000000000" pitchFamily="2" charset="0"/>
              </a:rPr>
              <a:t>Масару Эмото </a:t>
            </a:r>
            <a:r>
              <a:rPr lang="ru-RU" dirty="0">
                <a:latin typeface="inglobal" panose="02000800000000000000" pitchFamily="2" charset="0"/>
              </a:rPr>
              <a:t> — японский исследователь, </a:t>
            </a:r>
            <a:r>
              <a:rPr lang="ru-RU" dirty="0" smtClean="0">
                <a:latin typeface="inglobal" panose="02000800000000000000" pitchFamily="2" charset="0"/>
              </a:rPr>
              <a:t>который с помощью своих экспериментов доказал, что </a:t>
            </a:r>
            <a:r>
              <a:rPr lang="ru-RU" dirty="0">
                <a:latin typeface="inglobal" panose="02000800000000000000" pitchFamily="2" charset="0"/>
              </a:rPr>
              <a:t>вода </a:t>
            </a:r>
            <a:r>
              <a:rPr lang="ru-RU" dirty="0" smtClean="0">
                <a:latin typeface="inglobal" panose="02000800000000000000" pitchFamily="2" charset="0"/>
              </a:rPr>
              <a:t>обладает </a:t>
            </a:r>
            <a:r>
              <a:rPr lang="ru-RU" dirty="0">
                <a:latin typeface="inglobal" panose="02000800000000000000" pitchFamily="2" charset="0"/>
              </a:rPr>
              <a:t>способностью «воспринимать информацию» от окружающей среды. </a:t>
            </a:r>
            <a:r>
              <a:rPr lang="ru-RU" dirty="0" smtClean="0">
                <a:latin typeface="inglobal" panose="02000800000000000000" pitchFamily="2" charset="0"/>
              </a:rPr>
              <a:t>Автор книги «Тайная жизнь воды».</a:t>
            </a:r>
          </a:p>
          <a:p>
            <a:pPr algn="just"/>
            <a:r>
              <a:rPr lang="ru-RU" dirty="0" smtClean="0">
                <a:latin typeface="inglobal" panose="02000800000000000000" pitchFamily="2" charset="0"/>
              </a:rPr>
              <a:t>Исследователь </a:t>
            </a:r>
            <a:r>
              <a:rPr lang="ru-RU" dirty="0">
                <a:latin typeface="inglobal" panose="02000800000000000000" pitchFamily="2" charset="0"/>
              </a:rPr>
              <a:t>брал чашку Петри, помещал туда каплю воды, и начинал </a:t>
            </a:r>
            <a:r>
              <a:rPr lang="ru-RU" dirty="0" smtClean="0">
                <a:latin typeface="inglobal" panose="02000800000000000000" pitchFamily="2" charset="0"/>
              </a:rPr>
              <a:t>говорить слова, либо включал аудио. </a:t>
            </a:r>
            <a:r>
              <a:rPr lang="ru-RU" dirty="0">
                <a:latin typeface="inglobal" panose="02000800000000000000" pitchFamily="2" charset="0"/>
              </a:rPr>
              <a:t>После этого </a:t>
            </a:r>
            <a:r>
              <a:rPr lang="ru-RU" dirty="0" smtClean="0">
                <a:latin typeface="inglobal" panose="02000800000000000000" pitchFamily="2" charset="0"/>
              </a:rPr>
              <a:t>чашка </a:t>
            </a:r>
            <a:r>
              <a:rPr lang="ru-RU" dirty="0">
                <a:latin typeface="inglobal" panose="02000800000000000000" pitchFamily="2" charset="0"/>
              </a:rPr>
              <a:t>резко охлаждалась и помещалась под микроскоп с фотокамерой. </a:t>
            </a:r>
            <a:r>
              <a:rPr lang="ru-RU" dirty="0" smtClean="0">
                <a:latin typeface="inglobal" panose="02000800000000000000" pitchFamily="2" charset="0"/>
              </a:rPr>
              <a:t>Так появились кадры необычных кристаллов воды.</a:t>
            </a:r>
            <a:endParaRPr lang="ru-RU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5"/>
          <a:stretch/>
        </p:blipFill>
        <p:spPr>
          <a:xfrm>
            <a:off x="750175" y="1449474"/>
            <a:ext cx="2394806" cy="2073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5" y="4427041"/>
            <a:ext cx="3453246" cy="230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64" y="4427041"/>
            <a:ext cx="3452572" cy="230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"/>
          <a:stretch/>
        </p:blipFill>
        <p:spPr>
          <a:xfrm>
            <a:off x="4465099" y="4427041"/>
            <a:ext cx="3560618" cy="2302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696" y="4825501"/>
            <a:ext cx="1704303" cy="1704303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972295" y="262701"/>
            <a:ext cx="10774736" cy="747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Вода «воспринимает информацию»</a:t>
            </a:r>
            <a:endParaRPr lang="ru-RU" sz="48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28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9" y="3670742"/>
            <a:ext cx="2837288" cy="2352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09" y="1140637"/>
            <a:ext cx="2837288" cy="2352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31" y="3656315"/>
            <a:ext cx="2837288" cy="2352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0" y="1140637"/>
            <a:ext cx="2837288" cy="23522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0" y="1114181"/>
            <a:ext cx="2837288" cy="23522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31" y="1140637"/>
            <a:ext cx="2837288" cy="23522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2" y="3656313"/>
            <a:ext cx="2837288" cy="2352203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1723069" y="93393"/>
            <a:ext cx="9193929" cy="747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Кристаллы воды под микроскопом</a:t>
            </a:r>
            <a:endParaRPr lang="ru-RU" sz="48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33" y="3656314"/>
            <a:ext cx="2837288" cy="23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9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396857" y="2836594"/>
            <a:ext cx="11795143" cy="1191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Спасибо за внимание!</a:t>
            </a:r>
            <a:endParaRPr lang="ru-RU" sz="60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1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324100" y="2228747"/>
            <a:ext cx="7973289" cy="832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6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Проверка домашнего задания</a:t>
            </a:r>
            <a:endParaRPr lang="ru-RU" sz="66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7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460090" y="129013"/>
            <a:ext cx="11057465" cy="832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Выполните тестовые задания</a:t>
            </a:r>
            <a:endParaRPr lang="ru-RU" sz="44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89" y="690649"/>
            <a:ext cx="4360043" cy="6167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89" y="690649"/>
            <a:ext cx="4360043" cy="6167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89" y="690649"/>
            <a:ext cx="4360043" cy="6167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89" y="690649"/>
            <a:ext cx="4360043" cy="6167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89" y="690649"/>
            <a:ext cx="4360043" cy="6167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89" y="690649"/>
            <a:ext cx="4360043" cy="6167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529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770908" y="374547"/>
            <a:ext cx="6650181" cy="832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6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ТЕМА УРОКА</a:t>
            </a:r>
            <a:endParaRPr lang="ru-RU" sz="66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31" y="1604895"/>
            <a:ext cx="5854933" cy="439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35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632341" y="133147"/>
            <a:ext cx="8810107" cy="2021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Найдите «хитрую» букву</a:t>
            </a:r>
            <a:endParaRPr lang="ru-RU" sz="48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9" b="50705"/>
          <a:stretch/>
        </p:blipFill>
        <p:spPr>
          <a:xfrm>
            <a:off x="6389903" y="932094"/>
            <a:ext cx="4597054" cy="2816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b="51025"/>
          <a:stretch/>
        </p:blipFill>
        <p:spPr>
          <a:xfrm>
            <a:off x="1248341" y="932094"/>
            <a:ext cx="4597053" cy="2815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9" b="1801"/>
          <a:stretch/>
        </p:blipFill>
        <p:spPr>
          <a:xfrm>
            <a:off x="6389903" y="3940532"/>
            <a:ext cx="4597054" cy="2846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1" b="1266"/>
          <a:stretch/>
        </p:blipFill>
        <p:spPr>
          <a:xfrm>
            <a:off x="1248340" y="3945579"/>
            <a:ext cx="4597054" cy="2836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Овал 4"/>
          <p:cNvSpPr/>
          <p:nvPr/>
        </p:nvSpPr>
        <p:spPr>
          <a:xfrm>
            <a:off x="5265152" y="2856752"/>
            <a:ext cx="280197" cy="2851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250487" y="3106384"/>
            <a:ext cx="351585" cy="31585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39044" y="5575436"/>
            <a:ext cx="275028" cy="27253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798235" y="5830044"/>
            <a:ext cx="265955" cy="26354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5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620750" y="355259"/>
            <a:ext cx="6650181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Составьте слово</a:t>
            </a:r>
            <a:endParaRPr lang="ru-RU" sz="60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72143" y="1781390"/>
            <a:ext cx="1161341" cy="2754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7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</a:t>
            </a:r>
            <a:endParaRPr lang="ru-RU" sz="173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62573" y="3556536"/>
            <a:ext cx="1050489" cy="2754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7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</a:t>
            </a:r>
            <a:endParaRPr lang="ru-RU" sz="1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5841" y="2032163"/>
            <a:ext cx="1050489" cy="2754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7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</a:t>
            </a:r>
            <a:endParaRPr lang="ru-RU" sz="1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75207" y="3165843"/>
            <a:ext cx="1118958" cy="2754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7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</a:t>
            </a:r>
            <a:endParaRPr lang="ru-RU" sz="1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896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0.36133 0.08287 " pathEditMode="relative" rAng="0" ptsTypes="AA">
                                      <p:cBhvr>
                                        <p:cTn id="20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22396 -0.1803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35053 -0.12199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2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26484 0.05718 " pathEditMode="relative" rAng="0" ptsTypes="AA">
                                      <p:cBhvr>
                                        <p:cTn id="32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620750" y="355259"/>
            <a:ext cx="6650181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Тема урока</a:t>
            </a:r>
            <a:endParaRPr lang="ru-RU" sz="60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-294322" y="2434246"/>
            <a:ext cx="12727460" cy="939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Осадки в разные времена года.</a:t>
            </a:r>
          </a:p>
          <a:p>
            <a:r>
              <a:rPr lang="ru-RU" sz="4000" b="1" dirty="0" smtClean="0">
                <a:solidFill>
                  <a:srgbClr val="424651"/>
                </a:solidFill>
                <a:latin typeface="inglobal" panose="02000800000000000000" pitchFamily="2" charset="0"/>
              </a:rPr>
              <a:t> Круговорот воды в природе.</a:t>
            </a:r>
            <a:endParaRPr lang="ru-RU" sz="4000" b="1" dirty="0">
              <a:solidFill>
                <a:srgbClr val="424651"/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90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992581" y="4093104"/>
            <a:ext cx="4741025" cy="7039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"/>
          <a:stretch/>
        </p:blipFill>
        <p:spPr>
          <a:xfrm>
            <a:off x="149133" y="607933"/>
            <a:ext cx="3810522" cy="2663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r="5343"/>
          <a:stretch/>
        </p:blipFill>
        <p:spPr>
          <a:xfrm>
            <a:off x="4200165" y="607933"/>
            <a:ext cx="3791669" cy="2661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"/>
          <a:stretch/>
        </p:blipFill>
        <p:spPr>
          <a:xfrm>
            <a:off x="8232344" y="3687347"/>
            <a:ext cx="3772816" cy="2663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/>
          <a:stretch/>
        </p:blipFill>
        <p:spPr>
          <a:xfrm>
            <a:off x="163705" y="3687347"/>
            <a:ext cx="3799002" cy="2663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"/>
          <a:stretch/>
        </p:blipFill>
        <p:spPr>
          <a:xfrm>
            <a:off x="4200165" y="3687347"/>
            <a:ext cx="3788961" cy="2668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6"/>
          <a:stretch/>
        </p:blipFill>
        <p:spPr>
          <a:xfrm>
            <a:off x="8232344" y="607933"/>
            <a:ext cx="3770108" cy="2668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889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182</Words>
  <Application>Microsoft Office PowerPoint</Application>
  <PresentationFormat>Широкоэкранный</PresentationFormat>
  <Paragraphs>55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Aharoni</vt:lpstr>
      <vt:lpstr>Arial</vt:lpstr>
      <vt:lpstr>Calibri</vt:lpstr>
      <vt:lpstr>Calibri Light</vt:lpstr>
      <vt:lpstr>inglobal</vt:lpstr>
      <vt:lpstr>Тема Office</vt:lpstr>
      <vt:lpstr>Цель: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Вода</dc:title>
  <dc:creator>ПлюмБум</dc:creator>
  <cp:lastModifiedBy>ПлюмБум</cp:lastModifiedBy>
  <cp:revision>105</cp:revision>
  <dcterms:created xsi:type="dcterms:W3CDTF">2020-11-15T13:04:49Z</dcterms:created>
  <dcterms:modified xsi:type="dcterms:W3CDTF">2020-11-20T01:19:50Z</dcterms:modified>
</cp:coreProperties>
</file>