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3" r:id="rId4"/>
    <p:sldId id="274" r:id="rId5"/>
    <p:sldId id="275" r:id="rId6"/>
    <p:sldId id="276" r:id="rId7"/>
    <p:sldId id="277" r:id="rId8"/>
    <p:sldId id="285" r:id="rId9"/>
    <p:sldId id="278" r:id="rId10"/>
    <p:sldId id="279" r:id="rId11"/>
    <p:sldId id="287" r:id="rId12"/>
    <p:sldId id="288" r:id="rId13"/>
    <p:sldId id="280" r:id="rId14"/>
    <p:sldId id="284" r:id="rId15"/>
    <p:sldId id="289" r:id="rId16"/>
    <p:sldId id="281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CC"/>
    <a:srgbClr val="ECE4B2"/>
    <a:srgbClr val="FF7C80"/>
    <a:srgbClr val="006600"/>
    <a:srgbClr val="FF9900"/>
    <a:srgbClr val="003300"/>
    <a:srgbClr val="80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4153B2-1851-4329-BEF5-35F2930254E8}" type="datetimeFigureOut">
              <a:rPr lang="ru-RU"/>
              <a:pPr>
                <a:defRPr/>
              </a:pPr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0C487C-B9A0-4D18-BF44-6650E89CC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33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FD888-85C6-4195-A2EE-ED977C8C2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AC1AF-4605-440C-8242-5517492F0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DE1DC-86EF-4B19-9E87-511CBE75B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52F02-7800-4F97-8797-FCE5669CC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57CAD-7DA0-482F-BA91-CAC99DB3A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334D3-E1AA-45AD-B206-DC7E99D26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01739-8639-4283-A94E-DDF398811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2F3D6-B2DE-4D9A-9E14-9241A1461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36BDA-1CFA-4EB9-B668-B4103536D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C6BCE-0981-4FB3-9813-949D9818D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8A44-0DF3-46F7-BF56-FE3662C6C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86A0CD-5267-4304-B414-514223DB1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409161" y="1153433"/>
            <a:ext cx="83058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</a:t>
            </a:r>
          </a:p>
          <a:p>
            <a:pPr algn="ctr"/>
            <a:r>
              <a:rPr lang="ru-RU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«Закрепление </a:t>
            </a:r>
            <a:endParaRPr lang="ru-RU" sz="4000" b="1" dirty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Book Antiqua" pitchFamily="18" charset="0"/>
              </a:rPr>
              <a:t>навыка счёта в пределах 100.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Book Antiqua" pitchFamily="18" charset="0"/>
              </a:rPr>
              <a:t>Решение </a:t>
            </a:r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задач»</a:t>
            </a:r>
            <a:endParaRPr lang="ru-RU" sz="4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89889"/>
            <a:ext cx="7772400" cy="966857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№6 г. Минска»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4492625"/>
            <a:ext cx="7543800" cy="1752600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учитель начальных классов</a:t>
            </a: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квалификационной категории»</a:t>
            </a: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Гущина Л.К.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FD888-85C6-4195-A2EE-ED977C8C2BB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img016.jpg"/>
          <p:cNvPicPr>
            <a:picLocks noChangeAspect="1"/>
          </p:cNvPicPr>
          <p:nvPr/>
        </p:nvPicPr>
        <p:blipFill>
          <a:blip r:embed="rId2" cstate="print"/>
          <a:srcRect l="5215" b="1041"/>
          <a:stretch>
            <a:fillRect/>
          </a:stretch>
        </p:blipFill>
        <p:spPr bwMode="auto">
          <a:xfrm>
            <a:off x="3571875" y="285750"/>
            <a:ext cx="5072063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3000" y="304800"/>
            <a:ext cx="6248400" cy="21336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3" name="Рисунок 6" descr="154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3333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7" descr="172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609600"/>
            <a:ext cx="3000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8" descr="172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76400"/>
            <a:ext cx="2619375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36BDA-1CFA-4EB9-B668-B4103536D11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838200"/>
            <a:ext cx="3810000" cy="4525963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Вариант 1</a:t>
            </a:r>
          </a:p>
          <a:p>
            <a:pPr>
              <a:buNone/>
            </a:pP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28-… =10</a:t>
            </a:r>
          </a:p>
          <a:p>
            <a:pPr>
              <a:buNone/>
            </a:pPr>
            <a:r>
              <a:rPr lang="ru-RU" sz="5400" b="1" dirty="0" smtClean="0"/>
              <a:t>… + 3=…</a:t>
            </a:r>
          </a:p>
          <a:p>
            <a:pPr>
              <a:buNone/>
            </a:pPr>
            <a:r>
              <a:rPr lang="ru-RU" sz="5400" b="1" dirty="0" smtClean="0"/>
              <a:t>… - 1=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52F02-7800-4F97-8797-FCE5669CC09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124200" y="4724400"/>
            <a:ext cx="914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800600" y="914400"/>
            <a:ext cx="3657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5400" b="1" dirty="0" smtClean="0">
                <a:solidFill>
                  <a:srgbClr val="FF0000"/>
                </a:solidFill>
              </a:rPr>
              <a:t>Вариант 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kern="0" dirty="0" smtClean="0">
                <a:latin typeface="+mn-lt"/>
              </a:rPr>
              <a:t>35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-… =10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</a:t>
            </a:r>
            <a:r>
              <a:rPr lang="ru-RU" sz="5400" b="1" kern="0" dirty="0" smtClean="0">
                <a:latin typeface="+mn-lt"/>
              </a:rPr>
              <a:t>-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 =…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+ </a:t>
            </a:r>
            <a:r>
              <a:rPr lang="ru-RU" sz="5400" b="1" kern="0" dirty="0" smtClean="0">
                <a:latin typeface="+mn-lt"/>
              </a:rPr>
              <a:t>4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62800" y="4800600"/>
            <a:ext cx="914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752600" y="3352800"/>
            <a:ext cx="5638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img016.jpg"/>
          <p:cNvPicPr>
            <a:picLocks noChangeAspect="1"/>
          </p:cNvPicPr>
          <p:nvPr/>
        </p:nvPicPr>
        <p:blipFill>
          <a:blip r:embed="rId2" cstate="print"/>
          <a:srcRect l="5215" b="1041"/>
          <a:stretch>
            <a:fillRect/>
          </a:stretch>
        </p:blipFill>
        <p:spPr bwMode="auto">
          <a:xfrm>
            <a:off x="3571875" y="285750"/>
            <a:ext cx="5072063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3000" y="304800"/>
            <a:ext cx="6248400" cy="21336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447800" y="609600"/>
            <a:ext cx="533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/>
              <a:t>1 часть верёвки </a:t>
            </a:r>
            <a:r>
              <a:rPr lang="ru-RU" sz="4000" dirty="0" smtClean="0">
                <a:solidFill>
                  <a:srgbClr val="00B0F0"/>
                </a:solidFill>
              </a:rPr>
              <a:t>20см</a:t>
            </a:r>
          </a:p>
          <a:p>
            <a:r>
              <a:rPr lang="ru-RU" sz="4000" dirty="0" smtClean="0"/>
              <a:t>2 часть верёвки </a:t>
            </a:r>
            <a:r>
              <a:rPr lang="ru-RU" sz="4000" dirty="0" smtClean="0">
                <a:solidFill>
                  <a:srgbClr val="00B050"/>
                </a:solidFill>
              </a:rPr>
              <a:t>24см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2293" name="Рисунок 6" descr="154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214938"/>
            <a:ext cx="3333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7" descr="172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143250"/>
            <a:ext cx="3000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8" descr="172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4214813"/>
            <a:ext cx="2619375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066800" y="2133600"/>
            <a:ext cx="2133600" cy="990600"/>
          </a:xfrm>
        </p:spPr>
        <p:txBody>
          <a:bodyPr/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44см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36BDA-1CFA-4EB9-B668-B4103536D11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img017.jpg"/>
          <p:cNvPicPr>
            <a:picLocks noChangeAspect="1"/>
          </p:cNvPicPr>
          <p:nvPr/>
        </p:nvPicPr>
        <p:blipFill>
          <a:blip r:embed="rId2" cstate="print"/>
          <a:srcRect l="719" t="2083" r="8710" b="3125"/>
          <a:stretch>
            <a:fillRect/>
          </a:stretch>
        </p:blipFill>
        <p:spPr bwMode="auto">
          <a:xfrm>
            <a:off x="152400" y="131763"/>
            <a:ext cx="4919663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71750" y="142875"/>
            <a:ext cx="6429375" cy="2786063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6250" y="714375"/>
            <a:ext cx="3357563" cy="14287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7536657" y="821531"/>
            <a:ext cx="1428750" cy="1214437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>
            <a:off x="4214813" y="785812"/>
            <a:ext cx="1428750" cy="1285875"/>
          </a:xfrm>
          <a:prstGeom prst="triangle">
            <a:avLst>
              <a:gd name="adj" fmla="val 491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5464969" y="821531"/>
            <a:ext cx="1428750" cy="1214438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7358063" y="1428750"/>
            <a:ext cx="11430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321" name="Рисунок 12" descr="294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857250"/>
            <a:ext cx="137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задержка 7"/>
          <p:cNvSpPr/>
          <p:nvPr/>
        </p:nvSpPr>
        <p:spPr>
          <a:xfrm flipH="1">
            <a:off x="3571875" y="714375"/>
            <a:ext cx="714375" cy="1428750"/>
          </a:xfrm>
          <a:prstGeom prst="flowChartDelay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5257800" y="3429000"/>
            <a:ext cx="3500438" cy="14465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Сколько здесь треугольников?</a:t>
            </a:r>
          </a:p>
          <a:p>
            <a:endParaRPr lang="ru-RU" sz="24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36BDA-1CFA-4EB9-B668-B4103536D11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53000" y="3733800"/>
            <a:ext cx="3962400" cy="2523768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800" b="1" dirty="0" smtClean="0"/>
              <a:t>У прямоугольника</a:t>
            </a:r>
          </a:p>
          <a:p>
            <a:pPr algn="ctr"/>
            <a:r>
              <a:rPr lang="ru-RU" sz="2800" b="1" dirty="0" smtClean="0"/>
              <a:t>длина 6 см, </a:t>
            </a:r>
          </a:p>
          <a:p>
            <a:pPr algn="ctr"/>
            <a:r>
              <a:rPr lang="ru-RU" sz="2800" b="1" dirty="0" smtClean="0"/>
              <a:t>ширина – 2 см. </a:t>
            </a:r>
          </a:p>
          <a:p>
            <a:pPr algn="ctr"/>
            <a:r>
              <a:rPr lang="ru-RU" sz="2800" b="1" dirty="0" smtClean="0"/>
              <a:t>Найдите его периметр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62600" y="4419600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Р=16см</a:t>
            </a:r>
            <a:endParaRPr lang="ru-RU" sz="6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3" grpId="1" animBg="1"/>
      <p:bldP spid="13" grpId="0" animBg="1"/>
      <p:bldP spid="13" grpId="1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785938" y="990600"/>
            <a:ext cx="6459537" cy="5668963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339" name="Рисунок 2" descr="751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1000" y="4033838"/>
            <a:ext cx="2667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38200" y="152400"/>
            <a:ext cx="81010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Book Antiqua" pitchFamily="18" charset="0"/>
              </a:rPr>
              <a:t>Самостоятельная работа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62200" y="5410200"/>
            <a:ext cx="3276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000" b="1" i="1" u="sng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6000" b="1" i="1" dirty="0" smtClean="0">
                <a:solidFill>
                  <a:schemeClr val="tx1"/>
                </a:solidFill>
              </a:rPr>
              <a:t>40, 25, 8</a:t>
            </a:r>
            <a:endParaRPr lang="ru-RU" sz="6000" b="1" i="1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36BDA-1CFA-4EB9-B668-B4103536D11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785938" y="990600"/>
            <a:ext cx="6459537" cy="5668963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339" name="Рисунок 2" descr="751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1000" y="4033838"/>
            <a:ext cx="2667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38200" y="152400"/>
            <a:ext cx="81010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Book Antiqua" pitchFamily="18" charset="0"/>
              </a:rPr>
              <a:t>Самостоятельная работа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9800" y="990600"/>
            <a:ext cx="2209800" cy="563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40-25</a:t>
            </a:r>
          </a:p>
          <a:p>
            <a:pPr algn="ctr">
              <a:defRPr/>
            </a:pP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40+25</a:t>
            </a:r>
          </a:p>
          <a:p>
            <a:pPr algn="ctr">
              <a:defRPr/>
            </a:pP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25-8</a:t>
            </a:r>
          </a:p>
          <a:p>
            <a:pPr algn="ctr">
              <a:defRPr/>
            </a:pP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25+8</a:t>
            </a:r>
          </a:p>
          <a:p>
            <a:pPr algn="ctr">
              <a:defRPr/>
            </a:pP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40-8</a:t>
            </a:r>
          </a:p>
          <a:p>
            <a:pPr algn="ctr">
              <a:defRPr/>
            </a:pPr>
            <a:r>
              <a:rPr lang="ru-RU" sz="54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40+8</a:t>
            </a:r>
            <a:endParaRPr lang="ru-RU" sz="54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36BDA-1CFA-4EB9-B668-B4103536D11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img019.jpg"/>
          <p:cNvPicPr>
            <a:picLocks noChangeAspect="1"/>
          </p:cNvPicPr>
          <p:nvPr/>
        </p:nvPicPr>
        <p:blipFill>
          <a:blip r:embed="rId2" cstate="print"/>
          <a:srcRect l="3841" t="4166" r="3841" b="14583"/>
          <a:stretch>
            <a:fillRect/>
          </a:stretch>
        </p:blipFill>
        <p:spPr bwMode="auto">
          <a:xfrm>
            <a:off x="2071688" y="142875"/>
            <a:ext cx="51435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Лента лицом вверх 3"/>
          <p:cNvSpPr/>
          <p:nvPr/>
        </p:nvSpPr>
        <p:spPr>
          <a:xfrm>
            <a:off x="2971800" y="5143500"/>
            <a:ext cx="3438525" cy="1714500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357563" y="5715000"/>
            <a:ext cx="2786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Book Antiqua" pitchFamily="18" charset="0"/>
              </a:rPr>
              <a:t>МОЛОДЦЫ!</a:t>
            </a:r>
          </a:p>
        </p:txBody>
      </p:sp>
      <p:pic>
        <p:nvPicPr>
          <p:cNvPr id="15365" name="Рисунок 5" descr="2155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13811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 descr="21568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357188"/>
            <a:ext cx="990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7" descr="21538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1000"/>
            <a:ext cx="990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8" descr="2155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1500188"/>
            <a:ext cx="13811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36BDA-1CFA-4EB9-B668-B4103536D11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286125" y="785813"/>
            <a:ext cx="27352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57188" y="4286250"/>
            <a:ext cx="1714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6572250" y="142875"/>
            <a:ext cx="1785938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1143000" y="2000250"/>
            <a:ext cx="17145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7215188" y="2143125"/>
            <a:ext cx="17494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2057400" y="4786313"/>
            <a:ext cx="5181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Чуковский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Корней </a:t>
            </a:r>
            <a:r>
              <a:rPr lang="ru-RU" sz="4000" b="1" dirty="0">
                <a:solidFill>
                  <a:srgbClr val="C00000"/>
                </a:solidFill>
                <a:latin typeface="Book Antiqua" pitchFamily="18" charset="0"/>
              </a:rPr>
              <a:t>Иванович</a:t>
            </a:r>
          </a:p>
        </p:txBody>
      </p:sp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7" cstate="print">
            <a:lum contrast="12000"/>
          </a:blip>
          <a:srcRect/>
          <a:stretch>
            <a:fillRect/>
          </a:stretch>
        </p:blipFill>
        <p:spPr bwMode="auto">
          <a:xfrm>
            <a:off x="152400" y="152400"/>
            <a:ext cx="17145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/>
          <p:cNvPicPr>
            <a:picLocks noChangeAspect="1" noChangeArrowheads="1"/>
          </p:cNvPicPr>
          <p:nvPr/>
        </p:nvPicPr>
        <p:blipFill>
          <a:blip r:embed="rId8" cstate="print">
            <a:lum contrast="12000"/>
          </a:blip>
          <a:srcRect/>
          <a:stretch>
            <a:fillRect/>
          </a:stretch>
        </p:blipFill>
        <p:spPr bwMode="auto">
          <a:xfrm>
            <a:off x="7000875" y="4429125"/>
            <a:ext cx="16430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36BDA-1CFA-4EB9-B668-B4103536D11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36BDA-1CFA-4EB9-B668-B4103536D11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9999" r="1887" b="10001"/>
          <a:stretch/>
        </p:blipFill>
        <p:spPr>
          <a:xfrm>
            <a:off x="914400" y="228600"/>
            <a:ext cx="7772400" cy="6400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838200" y="152400"/>
            <a:ext cx="8101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 Antiqua" pitchFamily="18" charset="0"/>
              </a:rPr>
              <a:t>Сколько рублей нашла муха?</a:t>
            </a:r>
            <a:endParaRPr lang="ru-RU" sz="4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" y="1357313"/>
            <a:ext cx="8501063" cy="83026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/>
              <a:t>( 7 + 4 ) + ( 50 – 40 ) – 20 =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4419600"/>
            <a:ext cx="3181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/>
              <a:t>Сколько копеек в рубле?</a:t>
            </a:r>
          </a:p>
        </p:txBody>
      </p:sp>
      <p:pic>
        <p:nvPicPr>
          <p:cNvPr id="2" name="Рисунок 1" descr="img011.jpg"/>
          <p:cNvPicPr>
            <a:picLocks noChangeAspect="1"/>
          </p:cNvPicPr>
          <p:nvPr/>
        </p:nvPicPr>
        <p:blipFill>
          <a:blip r:embed="rId2" cstate="print"/>
          <a:srcRect l="2739" t="2083" b="4166"/>
          <a:stretch>
            <a:fillRect/>
          </a:stretch>
        </p:blipFill>
        <p:spPr>
          <a:xfrm>
            <a:off x="4343400" y="914400"/>
            <a:ext cx="4357687" cy="560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66800" y="2667000"/>
            <a:ext cx="2514600" cy="990600"/>
          </a:xfrm>
        </p:spPr>
        <p:txBody>
          <a:bodyPr/>
          <a:lstStyle/>
          <a:p>
            <a:r>
              <a:rPr lang="ru-RU" sz="4000" b="1" dirty="0" smtClean="0"/>
              <a:t>1 рубль</a:t>
            </a:r>
            <a:endParaRPr lang="ru-RU" sz="40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FD888-85C6-4195-A2EE-ED977C8C2BB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img012.jpg"/>
          <p:cNvPicPr>
            <a:picLocks noChangeAspect="1"/>
          </p:cNvPicPr>
          <p:nvPr/>
        </p:nvPicPr>
        <p:blipFill>
          <a:blip r:embed="rId2" cstate="print"/>
          <a:srcRect l="1701" b="32108"/>
          <a:stretch>
            <a:fillRect/>
          </a:stretch>
        </p:blipFill>
        <p:spPr bwMode="auto">
          <a:xfrm>
            <a:off x="2209800" y="457200"/>
            <a:ext cx="5334000" cy="5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36BDA-1CFA-4EB9-B668-B4103536D11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img013.jpg"/>
          <p:cNvPicPr>
            <a:picLocks noChangeAspect="1"/>
          </p:cNvPicPr>
          <p:nvPr/>
        </p:nvPicPr>
        <p:blipFill>
          <a:blip r:embed="rId2" cstate="print"/>
          <a:srcRect l="1930" b="32291"/>
          <a:stretch>
            <a:fillRect/>
          </a:stretch>
        </p:blipFill>
        <p:spPr bwMode="auto">
          <a:xfrm>
            <a:off x="2000250" y="142875"/>
            <a:ext cx="510063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4" descr="730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4929188"/>
            <a:ext cx="809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6" descr="730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1928813"/>
            <a:ext cx="809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8" descr="730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28625"/>
            <a:ext cx="809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9" descr="730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286125"/>
            <a:ext cx="809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11"/>
          <p:cNvSpPr txBox="1">
            <a:spLocks noChangeArrowheads="1"/>
          </p:cNvSpPr>
          <p:nvPr/>
        </p:nvSpPr>
        <p:spPr bwMode="auto">
          <a:xfrm>
            <a:off x="1643063" y="5214938"/>
            <a:ext cx="57864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/>
              <a:t>Сколько </a:t>
            </a:r>
            <a:r>
              <a:rPr lang="ru-RU" sz="3600" b="1" dirty="0" smtClean="0"/>
              <a:t>стаканов</a:t>
            </a:r>
          </a:p>
          <a:p>
            <a:pPr algn="ctr"/>
            <a:r>
              <a:rPr lang="ru-RU" sz="3600" b="1" dirty="0" smtClean="0"/>
              <a:t> чая выпили гости?</a:t>
            </a:r>
            <a:endParaRPr lang="ru-RU" sz="3600" b="1" dirty="0"/>
          </a:p>
        </p:txBody>
      </p:sp>
      <p:pic>
        <p:nvPicPr>
          <p:cNvPr id="8200" name="Рисунок 12" descr="733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500188"/>
            <a:ext cx="1854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13" descr="733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0"/>
            <a:ext cx="18557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Рисунок 14" descr="733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3214688"/>
            <a:ext cx="18557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Рисунок 15" descr="733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429125"/>
            <a:ext cx="18542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36BDA-1CFA-4EB9-B668-B4103536D11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img014.jpg"/>
          <p:cNvPicPr>
            <a:picLocks noChangeAspect="1"/>
          </p:cNvPicPr>
          <p:nvPr/>
        </p:nvPicPr>
        <p:blipFill>
          <a:blip r:embed="rId2" cstate="print"/>
          <a:srcRect b="48351"/>
          <a:stretch>
            <a:fillRect/>
          </a:stretch>
        </p:blipFill>
        <p:spPr bwMode="auto">
          <a:xfrm>
            <a:off x="2438400" y="533400"/>
            <a:ext cx="5943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1984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23717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Сколько пар сапог подарили </a:t>
            </a:r>
          </a:p>
          <a:p>
            <a:pPr algn="ctr">
              <a:buNone/>
            </a:pPr>
            <a:r>
              <a:rPr lang="ru-RU" sz="3600" b="1" dirty="0" smtClean="0"/>
              <a:t>Мухе-Цокотухе?</a:t>
            </a:r>
            <a:endParaRPr lang="ru-RU" sz="3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36BDA-1CFA-4EB9-B668-B4103536D11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img014.jpg"/>
          <p:cNvPicPr>
            <a:picLocks noChangeAspect="1"/>
          </p:cNvPicPr>
          <p:nvPr/>
        </p:nvPicPr>
        <p:blipFill>
          <a:blip r:embed="rId2" cstate="print"/>
          <a:srcRect b="48351"/>
          <a:stretch>
            <a:fillRect/>
          </a:stretch>
        </p:blipFill>
        <p:spPr bwMode="auto">
          <a:xfrm>
            <a:off x="2071688" y="214313"/>
            <a:ext cx="51847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4191000"/>
            <a:ext cx="3886200" cy="181588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/>
              <a:t>В одной баночке  </a:t>
            </a:r>
            <a:endParaRPr lang="ru-RU" sz="2800" b="1" dirty="0" smtClean="0"/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50 </a:t>
            </a:r>
            <a:r>
              <a:rPr lang="ru-RU" sz="2800" b="1" dirty="0">
                <a:solidFill>
                  <a:srgbClr val="FF0000"/>
                </a:solidFill>
              </a:rPr>
              <a:t>г </a:t>
            </a:r>
            <a:r>
              <a:rPr lang="ru-RU" sz="2800" b="1" dirty="0"/>
              <a:t>мёда, </a:t>
            </a:r>
            <a:endParaRPr lang="ru-RU" sz="2800" b="1" dirty="0" smtClean="0"/>
          </a:p>
          <a:p>
            <a:pPr algn="ctr">
              <a:defRPr/>
            </a:pPr>
            <a:r>
              <a:rPr lang="ru-RU" sz="2800" b="1" dirty="0" smtClean="0"/>
              <a:t>а </a:t>
            </a:r>
            <a:r>
              <a:rPr lang="ru-RU" sz="2800" b="1" dirty="0"/>
              <a:t>в другой – </a:t>
            </a:r>
            <a:r>
              <a:rPr lang="ru-RU" sz="2800" b="1" dirty="0" smtClean="0"/>
              <a:t>на </a:t>
            </a:r>
            <a:r>
              <a:rPr lang="ru-RU" sz="2800" b="1" dirty="0">
                <a:solidFill>
                  <a:srgbClr val="FF0000"/>
                </a:solidFill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</a:rPr>
              <a:t>0 г </a:t>
            </a:r>
            <a:r>
              <a:rPr lang="ru-RU" sz="2800" b="1" dirty="0" smtClean="0"/>
              <a:t>меньше.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4267200"/>
            <a:ext cx="37338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2400" dirty="0" smtClean="0"/>
          </a:p>
          <a:p>
            <a:pPr algn="ctr">
              <a:defRPr/>
            </a:pPr>
            <a:endParaRPr lang="ru-RU" sz="2400" dirty="0" smtClean="0"/>
          </a:p>
          <a:p>
            <a:pPr algn="ctr">
              <a:defRPr/>
            </a:pPr>
            <a:endParaRPr lang="ru-RU" sz="2400" dirty="0"/>
          </a:p>
          <a:p>
            <a:pPr algn="ctr">
              <a:defRPr/>
            </a:pPr>
            <a:endParaRPr lang="ru-RU" sz="24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36BDA-1CFA-4EB9-B668-B4103536D11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181600" y="4648200"/>
            <a:ext cx="2286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029200" y="4648200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7277100" y="4686300"/>
            <a:ext cx="38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57800" y="5410200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067300" y="5448300"/>
            <a:ext cx="38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515100" y="5372100"/>
            <a:ext cx="38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6705600" y="5410200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7086600" y="5410200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277100" y="5372100"/>
            <a:ext cx="38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436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50г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781800" y="4800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</a:t>
            </a:r>
            <a:r>
              <a:rPr lang="ru-RU" sz="2000" b="1" dirty="0" smtClean="0"/>
              <a:t>0г</a:t>
            </a:r>
            <a:endParaRPr lang="ru-RU" sz="2000" b="1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7543800" y="4495800"/>
            <a:ext cx="457200" cy="11430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959587" y="4851975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?г</a:t>
            </a:r>
            <a:endParaRPr lang="ru-RU" sz="2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30" grpId="0"/>
      <p:bldP spid="2" grpId="0" animBg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img015.jpg"/>
          <p:cNvPicPr>
            <a:picLocks noChangeAspect="1"/>
          </p:cNvPicPr>
          <p:nvPr/>
        </p:nvPicPr>
        <p:blipFill>
          <a:blip r:embed="rId2" cstate="print"/>
          <a:srcRect l="3635" t="3125" r="5180" b="20833"/>
          <a:stretch>
            <a:fillRect/>
          </a:stretch>
        </p:blipFill>
        <p:spPr bwMode="auto">
          <a:xfrm>
            <a:off x="214313" y="214313"/>
            <a:ext cx="51435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 descr="33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857250"/>
            <a:ext cx="2071688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4600" y="4038600"/>
            <a:ext cx="5738812" cy="25574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514600" y="3886200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</a:rPr>
              <a:t>События начались </a:t>
            </a:r>
            <a:r>
              <a:rPr lang="ru-RU" sz="3600" b="1" dirty="0" smtClean="0">
                <a:solidFill>
                  <a:sysClr val="windowText" lastClr="000000"/>
                </a:solidFill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</a:rPr>
              <a:t> три </a:t>
            </a:r>
            <a:r>
              <a:rPr lang="ru-RU" sz="3600" b="1" dirty="0">
                <a:solidFill>
                  <a:srgbClr val="FF0000"/>
                </a:solidFill>
              </a:rPr>
              <a:t>часа дня сорок </a:t>
            </a:r>
            <a:r>
              <a:rPr lang="ru-RU" sz="3600" b="1" dirty="0" smtClean="0">
                <a:solidFill>
                  <a:srgbClr val="FF0000"/>
                </a:solidFill>
              </a:rPr>
              <a:t>минут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2857500" y="5286375"/>
            <a:ext cx="5786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/>
              <a:t>Паук мучил Муху в сетях </a:t>
            </a:r>
            <a:r>
              <a:rPr lang="ru-RU" sz="3600" b="1" dirty="0">
                <a:solidFill>
                  <a:srgbClr val="0070C0"/>
                </a:solidFill>
              </a:rPr>
              <a:t>15 </a:t>
            </a:r>
            <a:r>
              <a:rPr lang="ru-RU" sz="3600" b="1" dirty="0" smtClean="0">
                <a:solidFill>
                  <a:srgbClr val="0070C0"/>
                </a:solidFill>
              </a:rPr>
              <a:t>минут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36BDA-1CFA-4EB9-B668-B4103536D11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&quot;/&gt;&lt;property id=&quot;20307&quot; value=&quot;256&quot;/&gt;&lt;/object&gt;&lt;object type=&quot;3&quot; unique_id=&quot;10005&quot;&gt;&lt;property id=&quot;20148&quot; value=&quot;5&quot;/&gt;&lt;property id=&quot;20300&quot; value=&quot;Слайд 2&quot;/&gt;&lt;property id=&quot;20307&quot; value=&quot;271&quot;/&gt;&lt;/object&gt;&lt;object type=&quot;3&quot; unique_id=&quot;10006&quot;&gt;&lt;property id=&quot;20148&quot; value=&quot;5&quot;/&gt;&lt;property id=&quot;20300&quot; value=&quot;Слайд 3&quot;/&gt;&lt;property id=&quot;20307&quot; value=&quot;283&quot;/&gt;&lt;/object&gt;&lt;object type=&quot;3&quot; unique_id=&quot;10007&quot;&gt;&lt;property id=&quot;20148&quot; value=&quot;5&quot;/&gt;&lt;property id=&quot;20300&quot; value=&quot;Слайд 4&quot;/&gt;&lt;property id=&quot;20307&quot; value=&quot;273&quot;/&gt;&lt;/object&gt;&lt;object type=&quot;3&quot; unique_id=&quot;10008&quot;&gt;&lt;property id=&quot;20148&quot; value=&quot;5&quot;/&gt;&lt;property id=&quot;20300&quot; value=&quot;Слайд 5&quot;/&gt;&lt;property id=&quot;20307&quot; value=&quot;274&quot;/&gt;&lt;/object&gt;&lt;object type=&quot;3&quot; unique_id=&quot;10009&quot;&gt;&lt;property id=&quot;20148&quot; value=&quot;5&quot;/&gt;&lt;property id=&quot;20300&quot; value=&quot;Слайд 6&quot;/&gt;&lt;property id=&quot;20307&quot; value=&quot;275&quot;/&gt;&lt;/object&gt;&lt;object type=&quot;3&quot; unique_id=&quot;10010&quot;&gt;&lt;property id=&quot;20148&quot; value=&quot;5&quot;/&gt;&lt;property id=&quot;20300&quot; value=&quot;Слайд 7&quot;/&gt;&lt;property id=&quot;20307&quot; value=&quot;276&quot;/&gt;&lt;/object&gt;&lt;object type=&quot;3&quot; unique_id=&quot;10011&quot;&gt;&lt;property id=&quot;20148&quot; value=&quot;5&quot;/&gt;&lt;property id=&quot;20300&quot; value=&quot;Слайд 8&quot;/&gt;&lt;property id=&quot;20307&quot; value=&quot;277&quot;/&gt;&lt;/object&gt;&lt;object type=&quot;3&quot; unique_id=&quot;10012&quot;&gt;&lt;property id=&quot;20148&quot; value=&quot;5&quot;/&gt;&lt;property id=&quot;20300&quot; value=&quot;Слайд 9&quot;/&gt;&lt;property id=&quot;20307&quot; value=&quot;285&quot;/&gt;&lt;/object&gt;&lt;object type=&quot;3&quot; unique_id=&quot;10013&quot;&gt;&lt;property id=&quot;20148&quot; value=&quot;5&quot;/&gt;&lt;property id=&quot;20300&quot; value=&quot;Слайд 10&quot;/&gt;&lt;property id=&quot;20307&quot; value=&quot;278&quot;/&gt;&lt;/object&gt;&lt;object type=&quot;3&quot; unique_id=&quot;10014&quot;&gt;&lt;property id=&quot;20148&quot; value=&quot;5&quot;/&gt;&lt;property id=&quot;20300&quot; value=&quot;Слайд 11&quot;/&gt;&lt;property id=&quot;20307&quot; value=&quot;279&quot;/&gt;&lt;/object&gt;&lt;object type=&quot;3&quot; unique_id=&quot;10015&quot;&gt;&lt;property id=&quot;20148&quot; value=&quot;5&quot;/&gt;&lt;property id=&quot;20300&quot; value=&quot;Слайд 12&quot;/&gt;&lt;property id=&quot;20307&quot; value=&quot;280&quot;/&gt;&lt;/object&gt;&lt;object type=&quot;3&quot; unique_id=&quot;10016&quot;&gt;&lt;property id=&quot;20148&quot; value=&quot;5&quot;/&gt;&lt;property id=&quot;20300&quot; value=&quot;Слайд 13&quot;/&gt;&lt;property id=&quot;20307&quot; value=&quot;284&quot;/&gt;&lt;/object&gt;&lt;object type=&quot;3&quot; unique_id=&quot;10017&quot;&gt;&lt;property id=&quot;20148&quot; value=&quot;5&quot;/&gt;&lt;property id=&quot;20300&quot; value=&quot;Слайд 14&quot;/&gt;&lt;property id=&quot;20307&quot; value=&quot;281&quot;/&gt;&lt;/object&gt;&lt;object type=&quot;3&quot; unique_id=&quot;10018&quot;&gt;&lt;property id=&quot;20148&quot; value=&quot;5&quot;/&gt;&lt;property id=&quot;20300&quot; value=&quot;Слайд 15&quot;/&gt;&lt;property id=&quot;20307&quot; value=&quot;282&quot;/&gt;&lt;/object&gt;&lt;object type=&quot;3&quot; unique_id=&quot;10019&quot;&gt;&lt;property id=&quot;20148&quot; value=&quot;5&quot;/&gt;&lt;property id=&quot;20300&quot; value=&quot;Слайд 16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195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Book Antiqua</vt:lpstr>
      <vt:lpstr>Calibri</vt:lpstr>
      <vt:lpstr>Times New Roman</vt:lpstr>
      <vt:lpstr>Оформление по умолчанию</vt:lpstr>
      <vt:lpstr>Государственное учреждение «Гимназия №6 г. Минска»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65</cp:revision>
  <cp:lastPrinted>1601-01-01T00:00:00Z</cp:lastPrinted>
  <dcterms:created xsi:type="dcterms:W3CDTF">1601-01-01T00:00:00Z</dcterms:created>
  <dcterms:modified xsi:type="dcterms:W3CDTF">2017-04-03T18:29:46Z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