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73" r:id="rId3"/>
    <p:sldId id="274" r:id="rId4"/>
    <p:sldId id="258" r:id="rId5"/>
    <p:sldId id="257" r:id="rId6"/>
    <p:sldId id="259" r:id="rId7"/>
    <p:sldId id="262" r:id="rId8"/>
    <p:sldId id="261" r:id="rId9"/>
    <p:sldId id="263" r:id="rId10"/>
    <p:sldId id="260" r:id="rId11"/>
    <p:sldId id="264" r:id="rId12"/>
    <p:sldId id="270" r:id="rId13"/>
    <p:sldId id="269" r:id="rId14"/>
    <p:sldId id="268" r:id="rId15"/>
    <p:sldId id="272" r:id="rId16"/>
    <p:sldId id="267" r:id="rId17"/>
    <p:sldId id="266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F85A3D-8332-4078-B01C-C095BF3BC2B9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EE3329-2248-4B5C-A944-4F78C9E520F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130" y="1412776"/>
            <a:ext cx="8997752" cy="1440160"/>
          </a:xfrm>
        </p:spPr>
        <p:txBody>
          <a:bodyPr>
            <a:normAutofit/>
          </a:bodyPr>
          <a:lstStyle/>
          <a:p>
            <a:pPr algn="ctr"/>
            <a:r>
              <a:rPr lang="be-BY" sz="6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Пясняр сялянскай долі</a:t>
            </a:r>
            <a:endParaRPr lang="ru-RU" sz="6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8458200" cy="1222375"/>
          </a:xfrm>
        </p:spPr>
        <p:txBody>
          <a:bodyPr>
            <a:normAutofit/>
          </a:bodyPr>
          <a:lstStyle/>
          <a:p>
            <a:r>
              <a:rPr lang="be-BY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Вынікі адмены прыгоннага права</a:t>
            </a: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5963135"/>
            <a:ext cx="8458200" cy="914400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be-BY" sz="3200" dirty="0">
                <a:latin typeface="+mj-lt"/>
              </a:rPr>
              <a:t>Сяляне атрымалі  незалежнасць.</a:t>
            </a:r>
            <a:endParaRPr lang="ru-RU" sz="3200" dirty="0">
              <a:latin typeface="+mj-lt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be-BY" sz="3200" dirty="0">
                <a:latin typeface="+mj-lt"/>
              </a:rPr>
              <a:t>Яны маглі самастойна весці сваю гаспадарку.</a:t>
            </a:r>
            <a:endParaRPr lang="ru-RU" sz="3200" dirty="0">
              <a:latin typeface="+mj-lt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be-BY" sz="3200" dirty="0">
                <a:latin typeface="+mj-lt"/>
              </a:rPr>
              <a:t> Наймаліся рабочымі на прадпрыемствы.</a:t>
            </a:r>
            <a:endParaRPr lang="ru-RU" sz="3200" dirty="0">
              <a:latin typeface="+mj-lt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be-BY" sz="3200" dirty="0">
                <a:latin typeface="+mj-lt"/>
              </a:rPr>
              <a:t>Сваю зямлю апрацоўвалі больш старанна і дасканала.</a:t>
            </a:r>
            <a:endParaRPr lang="ru-RU" sz="3200" dirty="0">
              <a:latin typeface="+mj-lt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be-BY" sz="3200" dirty="0">
                <a:latin typeface="+mj-lt"/>
              </a:rPr>
              <a:t>Будаваліся фабрыкі і заводы.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be-BY" sz="3200" dirty="0">
                <a:latin typeface="+mj-lt"/>
              </a:rPr>
              <a:t>Адмена  прыгону садзейнічала  развіццю сельскай гаспадаркі і прамысловасці.</a:t>
            </a:r>
            <a:endParaRPr lang="ru-RU" sz="3200" dirty="0">
              <a:latin typeface="+mj-lt"/>
            </a:endParaRPr>
          </a:p>
          <a:p>
            <a:pPr algn="ctr"/>
            <a:endParaRPr lang="ru-RU" sz="4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7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1988840"/>
            <a:ext cx="396044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Абаронцам</a:t>
            </a:r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прыгоннана</a:t>
            </a:r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люду     </a:t>
            </a:r>
            <a:r>
              <a:rPr lang="ru-RU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стаў</a:t>
            </a:r>
            <a:r>
              <a:rPr lang="ru-RU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br>
              <a:rPr lang="ru-RU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Францішак</a:t>
            </a:r>
            <a:r>
              <a:rPr lang="ru-RU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Багушэвіч</a:t>
            </a:r>
            <a:endParaRPr lang="ru-RU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321" y="484847"/>
            <a:ext cx="8997752" cy="576064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be-BY" sz="17600" b="1" i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Пясняр сялянскай долі</a:t>
            </a:r>
            <a:r>
              <a:rPr lang="ru-RU" sz="17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17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6600" dirty="0" smtClean="0"/>
              <a:t>.</a:t>
            </a:r>
            <a:endParaRPr lang="ru-RU" sz="6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80728"/>
            <a:ext cx="5040560" cy="5094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722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Гісторыя пад знакам Пагоні_ Францішак Багушэвіч-Обрезка 011презентаци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8823" y="-675456"/>
            <a:ext cx="9565411" cy="735364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6632"/>
            <a:ext cx="8997752" cy="1440160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be-BY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Багушэвіч напісаў шмат паэтычных твораў. Асноўнай іх тэмай было </a:t>
            </a:r>
            <a:r>
              <a:rPr lang="be-BY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жыццё беларускага селяніна, яго цяжкая праца і доля.</a:t>
            </a:r>
            <a:r>
              <a:rPr lang="be-BY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Выдаў  2 зборнікі: “Дудка беларуская”, “Смык беларускі”.</a:t>
            </a:r>
            <a:endParaRPr lang="ru-RU" sz="6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4" name="Содержимое 4" descr="http://gdb.rferl.org/92A1747A-97D9-4199-A611-442BB8B5B89E_mw800_s.jpg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535">
            <a:off x="457153" y="1784673"/>
            <a:ext cx="3426640" cy="478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gdb.rferl.org/AEC1FCDB-F862-4670-8F12-A195B08A78DF_mw800_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749">
            <a:off x="5066675" y="1768444"/>
            <a:ext cx="3197936" cy="470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9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248" y="404664"/>
            <a:ext cx="8997752" cy="1440160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Памяцi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Мацея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Бурачка 1900г.»</a:t>
            </a:r>
            <a:r>
              <a:rPr lang="be-BY" sz="28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be-BY" sz="28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Нагадвае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пра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жыццё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Ф.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Багушэвіча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валун-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патайнік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да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якога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прыходзіў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паэт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тут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ён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пісаў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вершы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і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хаваў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рукапісы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ru-RU" sz="2800" b="1" i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4" name="Содержимое 4" descr="https://upload.wikimedia.org/wikipedia/commons/a/aa/%D0%9A%D0%B0%D0%BC%D0%B5%D0%BD%D1%8C_%D0%91%D0%B0%D0%B3%D1%83%D1%88%D1%8D%D0%B2%D1%96%D1%87%D0%B0_%28created_by_Mr._Spock%29.jpg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628084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3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cap="none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Музей-</a:t>
            </a:r>
            <a:r>
              <a:rPr lang="ru-RU" b="1" i="1" cap="none" dirty="0" err="1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сядзіба</a:t>
            </a:r>
            <a:r>
              <a:rPr lang="ru-RU" b="1" i="1" cap="none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i="1" cap="none" dirty="0" err="1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Францішка</a:t>
            </a:r>
            <a:r>
              <a:rPr lang="ru-RU" b="1" i="1" cap="none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i="1" cap="none" dirty="0" err="1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Багушэвіча</a:t>
            </a:r>
            <a:r>
              <a:rPr lang="ru-RU" b="1" i="1" cap="none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ru-RU" b="1" i="1" cap="none" dirty="0" err="1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Кушляны</a:t>
            </a:r>
            <a:r>
              <a:rPr lang="ru-RU" b="1" i="1" cap="none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  <a:endParaRPr lang="ru-RU" b="1" cap="none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Камень-тайник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541836"/>
            <a:ext cx="3744416" cy="311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vgimnazia1.grodno.by/books/Maya_Radzima_Belarus_4/files/25/pic/pic5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398" y="1556792"/>
            <a:ext cx="416558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 descr="Музей-сядзіба Францішка Багушэвіча “Кушляны”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63688" y="4099576"/>
            <a:ext cx="4176463" cy="275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9402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52" y="332656"/>
            <a:ext cx="8997752" cy="1440160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be-BY" sz="6600" dirty="0">
                <a:latin typeface="+mj-lt"/>
              </a:rPr>
              <a:t>Абурэнне было выклікана Маніфестам  Аляксандра </a:t>
            </a:r>
            <a:r>
              <a:rPr lang="en-US" sz="6600" dirty="0">
                <a:latin typeface="+mj-lt"/>
              </a:rPr>
              <a:t>II</a:t>
            </a:r>
            <a:r>
              <a:rPr lang="be-BY" sz="6600" dirty="0">
                <a:latin typeface="+mj-lt"/>
              </a:rPr>
              <a:t>.Сяляне не атрымалі зямлю, а павінны былі яе выкупліваць за вельмі вялікія грошы</a:t>
            </a:r>
            <a:r>
              <a:rPr lang="be-BY" sz="6600" dirty="0"/>
              <a:t>.</a:t>
            </a:r>
            <a:endParaRPr lang="ru-RU" sz="6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6216"/>
          <a:stretch/>
        </p:blipFill>
        <p:spPr>
          <a:xfrm>
            <a:off x="611560" y="2194489"/>
            <a:ext cx="763284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564904"/>
            <a:ext cx="7344816" cy="1440160"/>
          </a:xfrm>
        </p:spPr>
        <p:txBody>
          <a:bodyPr>
            <a:normAutofit fontScale="25000" lnSpcReduction="20000"/>
          </a:bodyPr>
          <a:lstStyle/>
          <a:p>
            <a:pPr algn="ctr"/>
            <a:endParaRPr lang="be-BY" sz="26400" b="1" i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pPr algn="ctr"/>
            <a:r>
              <a:rPr lang="be-BY" sz="26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Сёння на ўроку :</a:t>
            </a:r>
          </a:p>
          <a:p>
            <a:pPr marL="857250" indent="-857250" algn="ctr">
              <a:buFont typeface="Wingdings" pitchFamily="2" charset="2"/>
              <a:buChar char="Ø"/>
            </a:pPr>
            <a:r>
              <a:rPr lang="be-BY" sz="2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Я даведаўся…</a:t>
            </a:r>
          </a:p>
          <a:p>
            <a:pPr marL="857250" indent="-857250" algn="ctr">
              <a:buFont typeface="Wingdings" pitchFamily="2" charset="2"/>
              <a:buChar char="Ø"/>
            </a:pPr>
            <a:r>
              <a:rPr lang="be-BY" sz="2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Мне было цікава…</a:t>
            </a:r>
            <a:endParaRPr lang="ru-RU" sz="240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92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564904"/>
            <a:ext cx="7344816" cy="144016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be-BY" sz="2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С. 89-91, адказаць на пытанні.</a:t>
            </a:r>
            <a:endParaRPr lang="ru-RU" sz="240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67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25144"/>
            <a:ext cx="8458200" cy="12223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823" y="5157192"/>
            <a:ext cx="8997752" cy="792088"/>
          </a:xfrm>
        </p:spPr>
        <p:txBody>
          <a:bodyPr>
            <a:noAutofit/>
          </a:bodyPr>
          <a:lstStyle/>
          <a:p>
            <a:pPr algn="ctr"/>
            <a:r>
              <a:rPr lang="be-BY" sz="5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Разгадайце паняцці</a:t>
            </a:r>
          </a:p>
          <a:p>
            <a:pPr marL="457200" indent="-457200" algn="ctr">
              <a:buAutoNum type="arabicPeriod"/>
            </a:pPr>
            <a:r>
              <a:rPr lang="ru-RU" sz="5400" b="1" i="1" dirty="0" err="1" smtClean="0">
                <a:solidFill>
                  <a:schemeClr val="accent5">
                    <a:lumMod val="50000"/>
                  </a:schemeClr>
                </a:solidFill>
              </a:rPr>
              <a:t>дз</a:t>
            </a:r>
            <a:r>
              <a:rPr lang="ru-RU" sz="5400" b="1" i="1" dirty="0">
                <a:solidFill>
                  <a:schemeClr val="accent5">
                    <a:lumMod val="50000"/>
                  </a:schemeClr>
                </a:solidFill>
              </a:rPr>
              <a:t>, я, ж, р, а, а, </a:t>
            </a:r>
            <a:r>
              <a:rPr lang="ru-RU" sz="5400" b="1" i="1" dirty="0" smtClean="0">
                <a:solidFill>
                  <a:schemeClr val="accent5">
                    <a:lumMod val="50000"/>
                  </a:schemeClr>
                </a:solidFill>
              </a:rPr>
              <a:t>в</a:t>
            </a:r>
          </a:p>
          <a:p>
            <a:pPr marL="1143000" indent="-1143000" algn="ctr">
              <a:buAutoNum type="arabicPeriod"/>
            </a:pPr>
            <a:r>
              <a:rPr lang="ru-RU" sz="5400" b="1" i="1" dirty="0">
                <a:solidFill>
                  <a:schemeClr val="accent5">
                    <a:lumMod val="50000"/>
                  </a:schemeClr>
                </a:solidFill>
              </a:rPr>
              <a:t>о, п, </a:t>
            </a:r>
            <a:r>
              <a:rPr lang="ru-RU" sz="5400" b="1" i="1" dirty="0" err="1">
                <a:solidFill>
                  <a:schemeClr val="accent5">
                    <a:lumMod val="50000"/>
                  </a:schemeClr>
                </a:solidFill>
              </a:rPr>
              <a:t>р,д</a:t>
            </a:r>
            <a:r>
              <a:rPr lang="ru-RU" sz="5400" b="1" i="1" dirty="0">
                <a:solidFill>
                  <a:schemeClr val="accent5">
                    <a:lumMod val="50000"/>
                  </a:schemeClr>
                </a:solidFill>
              </a:rPr>
              <a:t>, і, к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ru-RU" sz="5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143000" indent="-1143000" algn="ctr">
              <a:buAutoNum type="arabicPeriod"/>
            </a:pPr>
            <a:r>
              <a:rPr lang="ru-RU" sz="5400" b="1" i="1" dirty="0">
                <a:solidFill>
                  <a:schemeClr val="accent5">
                    <a:lumMod val="50000"/>
                  </a:schemeClr>
                </a:solidFill>
              </a:rPr>
              <a:t>н, к, з, ь, </a:t>
            </a:r>
            <a:r>
              <a:rPr lang="ru-RU" sz="5400" b="1" i="1" dirty="0" smtClean="0">
                <a:solidFill>
                  <a:schemeClr val="accent5">
                    <a:lumMod val="50000"/>
                  </a:schemeClr>
                </a:solidFill>
              </a:rPr>
              <a:t>я</a:t>
            </a:r>
          </a:p>
          <a:p>
            <a:pPr marL="1143000" indent="-1143000" algn="ctr">
              <a:buAutoNum type="arabicPeriod"/>
            </a:pPr>
            <a:r>
              <a:rPr lang="be-BY" sz="5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У,т, с,а,т</a:t>
            </a:r>
          </a:p>
          <a:p>
            <a:pPr marL="1143000" indent="-1143000" algn="ctr">
              <a:buAutoNum type="arabicPeriod"/>
            </a:pPr>
            <a:r>
              <a:rPr lang="be-BY" sz="5400" b="1" i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Й,к,а,б,т,а,л,е</a:t>
            </a:r>
            <a:endParaRPr lang="ru-RU" sz="5400" b="1" i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7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Успа</a:t>
            </a:r>
            <a:r>
              <a:rPr lang="be-BY" dirty="0" smtClean="0"/>
              <a:t>інаем даты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862 г.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1490-1551 </a:t>
            </a:r>
            <a:r>
              <a:rPr lang="ru-RU" dirty="0" err="1" smtClean="0"/>
              <a:t>г.г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1410 г.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1067 г.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1000 г.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1517 г.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1562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61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829956" cy="1222375"/>
          </a:xfrm>
        </p:spPr>
        <p:txBody>
          <a:bodyPr>
            <a:normAutofit/>
          </a:bodyPr>
          <a:lstStyle/>
          <a:p>
            <a:pPr algn="ctr"/>
            <a:r>
              <a:rPr lang="be-BY" sz="6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ПЛАН</a:t>
            </a:r>
            <a:endParaRPr lang="ru-RU" sz="6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509120"/>
            <a:ext cx="8458200" cy="914400"/>
          </a:xfrm>
        </p:spPr>
        <p:txBody>
          <a:bodyPr>
            <a:normAutofit fontScale="25000" lnSpcReduction="20000"/>
          </a:bodyPr>
          <a:lstStyle/>
          <a:p>
            <a:r>
              <a:rPr lang="ru-RU" sz="4400" dirty="0"/>
              <a:t>  </a:t>
            </a:r>
            <a:r>
              <a:rPr lang="ru-RU" sz="4400" dirty="0" smtClean="0"/>
              <a:t>        </a:t>
            </a:r>
            <a:r>
              <a:rPr lang="ru-RU" sz="17600" dirty="0" smtClean="0">
                <a:latin typeface="+mj-lt"/>
                <a:cs typeface="Sakkal Majalla" pitchFamily="2" charset="-78"/>
              </a:rPr>
              <a:t>1</a:t>
            </a:r>
            <a:r>
              <a:rPr lang="ru-RU" sz="21600" dirty="0">
                <a:latin typeface="+mj-lt"/>
                <a:cs typeface="Sakkal Majalla" pitchFamily="2" charset="-78"/>
              </a:rPr>
              <a:t>. </a:t>
            </a:r>
            <a:r>
              <a:rPr lang="ru-RU" sz="21600" dirty="0" err="1">
                <a:latin typeface="+mj-lt"/>
                <a:cs typeface="Sakkal Majalla" pitchFamily="2" charset="-78"/>
              </a:rPr>
              <a:t>Заняволенне</a:t>
            </a:r>
            <a:r>
              <a:rPr lang="ru-RU" sz="21600" dirty="0">
                <a:latin typeface="+mj-lt"/>
                <a:cs typeface="Sakkal Majalla" pitchFamily="2" charset="-78"/>
              </a:rPr>
              <a:t> </a:t>
            </a:r>
            <a:r>
              <a:rPr lang="ru-RU" sz="21600" dirty="0" err="1">
                <a:latin typeface="+mj-lt"/>
                <a:cs typeface="Sakkal Majalla" pitchFamily="2" charset="-78"/>
              </a:rPr>
              <a:t>сялян</a:t>
            </a:r>
            <a:r>
              <a:rPr lang="ru-RU" sz="21600" dirty="0">
                <a:latin typeface="+mj-lt"/>
                <a:cs typeface="Sakkal Majalla" pitchFamily="2" charset="-78"/>
              </a:rPr>
              <a:t>.</a:t>
            </a:r>
          </a:p>
          <a:p>
            <a:r>
              <a:rPr lang="en-US" sz="21600" dirty="0">
                <a:latin typeface="+mj-lt"/>
                <a:cs typeface="Sakkal Majalla" pitchFamily="2" charset="-78"/>
              </a:rPr>
              <a:t>  </a:t>
            </a:r>
            <a:r>
              <a:rPr lang="ru-RU" sz="21600" dirty="0">
                <a:latin typeface="+mj-lt"/>
                <a:cs typeface="Sakkal Majalla" pitchFamily="2" charset="-78"/>
              </a:rPr>
              <a:t>2.Адмена </a:t>
            </a:r>
            <a:r>
              <a:rPr lang="ru-RU" sz="21600" dirty="0" err="1">
                <a:latin typeface="+mj-lt"/>
                <a:cs typeface="Sakkal Majalla" pitchFamily="2" charset="-78"/>
              </a:rPr>
              <a:t>заняволення</a:t>
            </a:r>
            <a:r>
              <a:rPr lang="ru-RU" sz="21600" dirty="0">
                <a:latin typeface="+mj-lt"/>
                <a:cs typeface="Sakkal Majalla" pitchFamily="2" charset="-78"/>
              </a:rPr>
              <a:t>.</a:t>
            </a:r>
          </a:p>
          <a:p>
            <a:r>
              <a:rPr lang="en-US" sz="21600" dirty="0">
                <a:latin typeface="+mj-lt"/>
                <a:cs typeface="Sakkal Majalla" pitchFamily="2" charset="-78"/>
              </a:rPr>
              <a:t>  </a:t>
            </a:r>
            <a:r>
              <a:rPr lang="ru-RU" sz="21600" dirty="0">
                <a:latin typeface="+mj-lt"/>
                <a:cs typeface="Sakkal Majalla" pitchFamily="2" charset="-78"/>
              </a:rPr>
              <a:t>3. </a:t>
            </a:r>
            <a:r>
              <a:rPr lang="ru-RU" sz="21600" dirty="0" err="1">
                <a:latin typeface="+mj-lt"/>
                <a:cs typeface="Sakkal Majalla" pitchFamily="2" charset="-78"/>
              </a:rPr>
              <a:t>Францішак</a:t>
            </a:r>
            <a:r>
              <a:rPr lang="ru-RU" sz="21600" dirty="0">
                <a:latin typeface="+mj-lt"/>
                <a:cs typeface="Sakkal Majalla" pitchFamily="2" charset="-78"/>
              </a:rPr>
              <a:t>  </a:t>
            </a:r>
            <a:r>
              <a:rPr lang="ru-RU" sz="21600" dirty="0" err="1">
                <a:latin typeface="+mj-lt"/>
                <a:cs typeface="Sakkal Majalla" pitchFamily="2" charset="-78"/>
              </a:rPr>
              <a:t>Багушэвіч</a:t>
            </a:r>
            <a:r>
              <a:rPr lang="ru-RU" sz="21600" dirty="0">
                <a:latin typeface="+mj-lt"/>
                <a:cs typeface="Sakkal Majalla" pitchFamily="2" charset="-78"/>
              </a:rPr>
              <a:t> - </a:t>
            </a:r>
            <a:r>
              <a:rPr lang="ru-RU" sz="21600" dirty="0" err="1">
                <a:latin typeface="+mj-lt"/>
                <a:cs typeface="Sakkal Majalla" pitchFamily="2" charset="-78"/>
              </a:rPr>
              <a:t>абаронца</a:t>
            </a:r>
            <a:r>
              <a:rPr lang="ru-RU" sz="21600" dirty="0">
                <a:latin typeface="+mj-lt"/>
                <a:cs typeface="Sakkal Majalla" pitchFamily="2" charset="-78"/>
              </a:rPr>
              <a:t> </a:t>
            </a:r>
            <a:r>
              <a:rPr lang="ru-RU" sz="21600" dirty="0" err="1">
                <a:latin typeface="+mj-lt"/>
                <a:cs typeface="Sakkal Majalla" pitchFamily="2" charset="-78"/>
              </a:rPr>
              <a:t>сялян,слаўны</a:t>
            </a:r>
            <a:r>
              <a:rPr lang="ru-RU" sz="21600" dirty="0">
                <a:latin typeface="+mj-lt"/>
                <a:cs typeface="Sakkal Majalla" pitchFamily="2" charset="-78"/>
              </a:rPr>
              <a:t> </a:t>
            </a:r>
            <a:r>
              <a:rPr lang="ru-RU" sz="21600" dirty="0" err="1">
                <a:latin typeface="+mj-lt"/>
                <a:cs typeface="Sakkal Majalla" pitchFamily="2" charset="-78"/>
              </a:rPr>
              <a:t>нашчадак</a:t>
            </a:r>
            <a:r>
              <a:rPr lang="ru-RU" sz="21600" dirty="0">
                <a:latin typeface="+mj-lt"/>
                <a:cs typeface="Sakkal Majalla" pitchFamily="2" charset="-78"/>
              </a:rPr>
              <a:t> Ф. </a:t>
            </a:r>
            <a:r>
              <a:rPr lang="ru-RU" sz="21600" dirty="0" err="1">
                <a:latin typeface="+mj-lt"/>
                <a:cs typeface="Sakkal Majalla" pitchFamily="2" charset="-78"/>
              </a:rPr>
              <a:t>Скарыны</a:t>
            </a:r>
            <a:r>
              <a:rPr lang="ru-RU" sz="21600" dirty="0">
                <a:latin typeface="+mj-lt"/>
                <a:cs typeface="Times New Roman" panose="02020603050405020304" pitchFamily="18" charset="0"/>
              </a:rPr>
              <a:t>.</a:t>
            </a:r>
            <a:endParaRPr lang="ru-RU" sz="216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458200" cy="1222375"/>
          </a:xfrm>
        </p:spPr>
        <p:txBody>
          <a:bodyPr>
            <a:normAutofit/>
          </a:bodyPr>
          <a:lstStyle/>
          <a:p>
            <a:pPr algn="ctr"/>
            <a:r>
              <a:rPr lang="be-BY" sz="2800" b="1" dirty="0">
                <a:solidFill>
                  <a:prstClr val="black"/>
                </a:solidFill>
                <a:effectLst/>
                <a:latin typeface="Calibri" pitchFamily="34" charset="0"/>
                <a:cs typeface="Times New Roman" panose="02020603050405020304" pitchFamily="18" charset="0"/>
              </a:rPr>
              <a:t>“Чаму пасля адмены заняволення   сяляне абураліся?”</a:t>
            </a:r>
            <a:endParaRPr lang="ru-RU" sz="2800" dirty="0">
              <a:effectLst/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429000"/>
            <a:ext cx="8458200" cy="914400"/>
          </a:xfrm>
        </p:spPr>
        <p:txBody>
          <a:bodyPr>
            <a:normAutofit/>
          </a:bodyPr>
          <a:lstStyle/>
          <a:p>
            <a:endParaRPr lang="ru-RU" sz="4400" dirty="0"/>
          </a:p>
          <a:p>
            <a:pPr algn="ctr"/>
            <a:endParaRPr lang="be-BY" sz="4400" b="1" i="1" dirty="0" smtClean="0">
              <a:latin typeface="Calibri" pitchFamily="34" charset="0"/>
            </a:endParaRPr>
          </a:p>
        </p:txBody>
      </p:sp>
      <p:pic>
        <p:nvPicPr>
          <p:cNvPr id="4" name="Picture 4" descr="https://im3-tub-by.yandex.net/i?id=c0192e9e676c06fc22d301eb6ff7a734-l&amp;n=1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704856" cy="4812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7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be-BY" sz="4400" b="1" u="sng" dirty="0">
                <a:latin typeface="Calibri" pitchFamily="34" charset="0"/>
                <a:cs typeface="Times New Roman" pitchFamily="18" charset="0"/>
              </a:rPr>
              <a:t>Жыццё сялян у канцы </a:t>
            </a:r>
            <a:r>
              <a:rPr lang="en-US" sz="4400" b="1" u="sng" dirty="0">
                <a:latin typeface="Calibri" pitchFamily="34" charset="0"/>
                <a:cs typeface="Times New Roman" pitchFamily="18" charset="0"/>
              </a:rPr>
              <a:t>XIV</a:t>
            </a:r>
            <a:r>
              <a:rPr lang="ru-RU" sz="4400" b="1" u="sng" dirty="0">
                <a:latin typeface="Calibri" pitchFamily="34" charset="0"/>
                <a:cs typeface="Times New Roman" pitchFamily="18" charset="0"/>
              </a:rPr>
              <a:t>ст.</a:t>
            </a:r>
            <a:endParaRPr lang="ru-RU" sz="4400" b="1" i="1" u="sng" dirty="0">
              <a:latin typeface="Calibri" pitchFamily="34" charset="0"/>
            </a:endParaRPr>
          </a:p>
        </p:txBody>
      </p:sp>
      <p:pic>
        <p:nvPicPr>
          <p:cNvPr id="4" name="Рисунок 3" descr="http://www.studfiles.ru/html/2706/618/html_b2fsF0D5nj.w1QH/htmlconvd-KavtAN_html_m755844d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1407"/>
            <a:ext cx="4320480" cy="431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svgimnazia1.grodno.by/books/Maya_Radzima_Belarus_4/files/25/pic/image00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07"/>
            <a:ext cx="4392488" cy="431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38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be-BY" sz="4400" b="1" u="sng" dirty="0">
                <a:latin typeface="Calibri" pitchFamily="34" charset="0"/>
                <a:cs typeface="Times New Roman" pitchFamily="18" charset="0"/>
              </a:rPr>
              <a:t>Жыццё паноў</a:t>
            </a:r>
            <a:endParaRPr lang="ru-RU" sz="4400" b="1" u="sng" dirty="0">
              <a:latin typeface="Calibri" pitchFamily="34" charset="0"/>
            </a:endParaRPr>
          </a:p>
        </p:txBody>
      </p:sp>
      <p:pic>
        <p:nvPicPr>
          <p:cNvPr id="5" name="Рисунок 4" descr="http://www.planetaskazok.ru/images/stories/tolstoyL/1/0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44824"/>
            <a:ext cx="5100097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Объект 4" descr="http://www.istpravda.ru/upload/medialibrary/016/01606ba002765360136fe60e08c546b0.jpg"/>
          <p:cNvPicPr>
            <a:picLocks noGr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9951"/>
            <a:ext cx="4150468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0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47"/>
            <a:ext cx="8962256" cy="126861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be-BY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лютага 1861 года Аляксандр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be-BY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падпісаў заканадаўчыя акты: “Палажэнні” і “Маніфест аб адмене прыгоннага права”</a:t>
            </a:r>
            <a:endParaRPr lang="ru-RU" sz="4400" b="1" i="1" dirty="0">
              <a:latin typeface="Calibri" pitchFamily="34" charset="0"/>
            </a:endParaRPr>
          </a:p>
        </p:txBody>
      </p:sp>
      <p:pic>
        <p:nvPicPr>
          <p:cNvPr id="4" name="Объект 12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8712968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9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458200" cy="914400"/>
          </a:xfrm>
        </p:spPr>
        <p:txBody>
          <a:bodyPr>
            <a:normAutofit fontScale="92500"/>
          </a:bodyPr>
          <a:lstStyle/>
          <a:p>
            <a:pPr algn="ctr"/>
            <a:r>
              <a:rPr lang="be-BY" sz="4400" b="1" i="1" dirty="0" smtClean="0">
                <a:latin typeface="Calibri" pitchFamily="34" charset="0"/>
              </a:rPr>
              <a:t>1861 г. – адмена заняволення сялян</a:t>
            </a:r>
            <a:endParaRPr lang="ru-RU" sz="4400" b="1" i="1" dirty="0">
              <a:latin typeface="Calibri" pitchFamily="34" charset="0"/>
            </a:endParaRPr>
          </a:p>
        </p:txBody>
      </p:sp>
      <p:pic>
        <p:nvPicPr>
          <p:cNvPr id="5" name="Рисунок 4" descr="http://svgimnazia1.grodno.by/books/Maya_Radzima_Belarus_4/files/25/pic/image003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7992888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8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166</TotalTime>
  <Words>249</Words>
  <Application>Microsoft Office PowerPoint</Application>
  <PresentationFormat>Экран (4:3)</PresentationFormat>
  <Paragraphs>43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Презентация PowerPoint</vt:lpstr>
      <vt:lpstr>Презентация PowerPoint</vt:lpstr>
      <vt:lpstr>Успаінаем даты</vt:lpstr>
      <vt:lpstr>ПЛАН</vt:lpstr>
      <vt:lpstr>“Чаму пасля адмены заняволення   сяляне абураліся?”</vt:lpstr>
      <vt:lpstr>Презентация PowerPoint</vt:lpstr>
      <vt:lpstr>Презентация PowerPoint</vt:lpstr>
      <vt:lpstr>Презентация PowerPoint</vt:lpstr>
      <vt:lpstr>Презентация PowerPoint</vt:lpstr>
      <vt:lpstr>Вынікі адмены прыгоннага права</vt:lpstr>
      <vt:lpstr>Абаронцам прыгоннана люду     стаў     Францішак Багушэвіч</vt:lpstr>
      <vt:lpstr>Презентация PowerPoint</vt:lpstr>
      <vt:lpstr>Презентация PowerPoint</vt:lpstr>
      <vt:lpstr>Презентация PowerPoint</vt:lpstr>
      <vt:lpstr>Музей-сядзіба Францішка Багушэвіча “Кушляны”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2017-02-27T20:18:43Z</dcterms:created>
  <dcterms:modified xsi:type="dcterms:W3CDTF">2017-03-22T20:02:59Z</dcterms:modified>
</cp:coreProperties>
</file>