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99.xml" ContentType="application/vnd.openxmlformats-officedocument.presentationml.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sldIdLst>
    <p:sldId id="256" r:id="rId3"/>
    <p:sldId id="257" r:id="rId4"/>
    <p:sldId id="35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74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67" r:id="rId87"/>
    <p:sldId id="368" r:id="rId88"/>
    <p:sldId id="373" r:id="rId89"/>
    <p:sldId id="372" r:id="rId90"/>
    <p:sldId id="371" r:id="rId91"/>
    <p:sldId id="370" r:id="rId92"/>
    <p:sldId id="369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61" r:id="rId104"/>
    <p:sldId id="357" r:id="rId10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4" autoAdjust="0"/>
    <p:restoredTop sz="86358" autoAdjust="0"/>
  </p:normalViewPr>
  <p:slideViewPr>
    <p:cSldViewPr>
      <p:cViewPr varScale="1">
        <p:scale>
          <a:sx n="55" d="100"/>
          <a:sy n="55" d="100"/>
        </p:scale>
        <p:origin x="-828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viewProps" Target="viewProp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ableStyles" Target="tableStyle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81CFB-8AFD-432C-8D4F-E97F676CC5A5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1FBD3-10DF-409B-9126-44218D8363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251C3-FB75-4746-A867-52BB269D3F71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EF392-C998-4580-A77F-297246F72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21859-A53C-4615-BAAE-440FFBC671F7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E191C-2BCA-48D1-BD58-D9A9557ED2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59B88-1072-4B12-AC8D-0EAE50F12B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blind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1A95066-ED52-4944-AB6D-61EC8A2EA70A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92719DE-2A71-4F1A-801A-C902C036D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35573-57E6-49AC-A8B0-8B03B63D85BC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4E3BE-4417-4817-A1E1-955AE9D43B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4AF51A7-10AD-4A50-A100-E2F2DFDCD2A8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8F82B0-260D-497D-813F-E1B4060FE6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6A34A-0D8D-4AC8-BE28-1B1EE9B950A2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7561E-1ACF-4557-BFD2-C019D683D6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397BA9A-8205-4EE7-BB2A-BD37B6CF70B1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7319D58-F800-490B-997B-D18214BC6C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C4E47-B645-4D4F-9C29-C06303DC6AD3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CCC3B-DE79-406F-928C-EB798EC7E8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04F9339-D640-4F76-BB21-A50E1413DF31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A74E99-DC16-4859-927C-23676873D8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170FA-2ED8-402A-AD5D-E0A8CF4D79B3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43B61-3085-4953-84CF-A08E7ADED0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8B6E15C-C40F-437A-941D-73B3732B1098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192D04D-DF17-47D5-8E73-B11742BA44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41A583F-52D6-4360-A377-8551A926621C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87E5709-4549-4AA5-B738-0A5EE74BD0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0AFA4-DD1E-492F-B93E-0D3BFC414933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0EC5D-38AF-4C30-9EBF-2834688797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DEE0D-1E18-4D6A-BAFB-1F9AF9204F5C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FF8C1-1163-48CC-B5DC-7216ED85A5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6F7D7-3B32-498F-AC09-4612124A04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blinds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35093-8A4D-478E-8802-53D7178D33B3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E6F30-C036-4E51-B792-7A486B6DCB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0DD90-39FF-455E-B6E7-C68DB448C050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843C7-E925-4509-A1CC-A8F6E38848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70D0D-17F1-4263-B8D0-E5C4432626FF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73FF6-248B-46DB-BBE3-8627FFCDAC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2AC12-5B45-498D-8801-61AEAD360195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F1DD3-3A24-4078-8EF4-608460552D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E3DDB-3D72-42BA-B10F-4F3446A5040C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4381C-5BDA-4B57-8980-C9192B5CEC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7AE91-94CC-474A-AED6-A1A9A0C05D9E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63642-7466-459E-9887-5B4D9F6427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B24D7-2889-49BC-88C6-67B57A7F19B5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26A25-9A09-4510-9BF8-62D3BF3D9A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EBBC9-F77B-4B59-94EB-9BA97148F0B5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7335B-9677-4D64-9949-7BE25066FB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137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7A91D2-A881-4483-A23E-2244646A7DA9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96DDDB-8374-4E4A-808E-E544638446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2" r:id="rId2"/>
    <p:sldLayoutId id="2147483691" r:id="rId3"/>
    <p:sldLayoutId id="2147483690" r:id="rId4"/>
    <p:sldLayoutId id="2147483689" r:id="rId5"/>
    <p:sldLayoutId id="2147483688" r:id="rId6"/>
    <p:sldLayoutId id="2147483687" r:id="rId7"/>
    <p:sldLayoutId id="2147483686" r:id="rId8"/>
    <p:sldLayoutId id="2147483685" r:id="rId9"/>
    <p:sldLayoutId id="2147483684" r:id="rId10"/>
    <p:sldLayoutId id="2147483683" r:id="rId11"/>
    <p:sldLayoutId id="21474837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345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24D26E85-4E67-4A56-8198-EEBCA2C78374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D09D187-FC70-4EE3-954C-23F96DDA30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9" r:id="rId2"/>
    <p:sldLayoutId id="2147483702" r:id="rId3"/>
    <p:sldLayoutId id="2147483698" r:id="rId4"/>
    <p:sldLayoutId id="2147483703" r:id="rId5"/>
    <p:sldLayoutId id="2147483697" r:id="rId6"/>
    <p:sldLayoutId id="2147483704" r:id="rId7"/>
    <p:sldLayoutId id="2147483705" r:id="rId8"/>
    <p:sldLayoutId id="2147483706" r:id="rId9"/>
    <p:sldLayoutId id="2147483696" r:id="rId10"/>
    <p:sldLayoutId id="2147483695" r:id="rId11"/>
    <p:sldLayoutId id="2147483707" r:id="rId12"/>
    <p:sldLayoutId id="214748369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0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militera.lib.ru/research/dukov_ar/46.jpg" TargetMode="Externa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E:\&#1057;&#1074;&#1077;&#1090;&#1083;&#1072;&#1085;&#1072;\&#1086;&#1090;&#1082;&#1088;&#1099;&#1090;&#1099;&#1077;%20&#1091;&#1088;&#1086;&#1082;&#1080;\&#1087;&#1072;&#1079;&#1072;&#1082;&#1083;.&#1095;&#1099;&#1090;&#1072;&#1085;&#1085;&#1077;%204%20&#1082;&#1083;&#1072;&#1089;,%204%20&#1095;&#1074;&#1101;&#1088;&#1094;&#1100;\germany.avi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karasik77.intway-world.com/data/storage/attachments/29c36d1ed9f4d04b6b9f01f023996ae1.jpg" TargetMode="Externa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yaplakal.com/uploads/previews/post-2-12321011778126.jpg" TargetMode="Externa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infoclub2006.narod.ru/archiv/Fotowar/Big/0098.JPG" TargetMode="Externa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imo.wl.dvgu.ru/joomla/images/stories/Newspaper/2010/April/0009.jpg" TargetMode="Externa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drawls.ru/images-psh/vov/046.jpg" TargetMode="Externa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audio" Target="file:///E:\&#1057;&#1074;&#1077;&#1090;&#1083;&#1072;&#1085;&#1072;\&#1086;&#1090;&#1082;&#1088;&#1099;&#1090;&#1099;&#1077;%20&#1091;&#1088;&#1086;&#1082;&#1080;\&#1087;&#1072;&#1079;&#1072;&#1082;&#1083;.&#1095;&#1099;&#1090;&#1072;&#1085;&#1085;&#1077;%204%20&#1082;&#1083;&#1072;&#1089;,%204%20&#1095;&#1074;&#1101;&#1088;&#1094;&#1100;\Pesnya-pro-Belarus_(muzofon.com).mp3" TargetMode="External"/><Relationship Id="rId4" Type="http://schemas.openxmlformats.org/officeDocument/2006/relationships/image" Target="../media/image6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14.xml"/><Relationship Id="rId1" Type="http://schemas.openxmlformats.org/officeDocument/2006/relationships/audio" Target="file:///E:\&#1057;&#1074;&#1077;&#1090;&#1083;&#1072;&#1085;&#1072;\&#1086;&#1090;&#1082;&#1088;&#1099;&#1090;&#1099;&#1077;%20&#1091;&#1088;&#1086;&#1082;&#1080;\&#1087;&#1072;&#1079;&#1072;&#1082;&#1083;.&#1095;&#1099;&#1090;&#1072;&#1085;&#1085;&#1077;%204%20&#1082;&#1083;&#1072;&#1089;,%204%20&#1095;&#1074;&#1101;&#1088;&#1094;&#1100;\Andrey-Kunec-Geta-Belarus_-maya(muzofon.com).mp3" TargetMode="Externa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gi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1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.gif"/><Relationship Id="rId7" Type="http://schemas.openxmlformats.org/officeDocument/2006/relationships/image" Target="../media/image86.jpeg"/><Relationship Id="rId2" Type="http://schemas.openxmlformats.org/officeDocument/2006/relationships/slideLayout" Target="../slideLayouts/slideLayout19.xml"/><Relationship Id="rId1" Type="http://schemas.openxmlformats.org/officeDocument/2006/relationships/audio" Target="file:///E:\&#1057;&#1074;&#1077;&#1090;&#1083;&#1072;&#1085;&#1072;\&#1086;&#1090;&#1082;&#1088;&#1099;&#1090;&#1099;&#1077;%20&#1091;&#1088;&#1086;&#1082;&#1080;\&#1087;&#1072;&#1079;&#1072;&#1082;&#1083;.&#1095;&#1099;&#1090;&#1072;&#1085;&#1085;&#1077;%204%20&#1082;&#1083;&#1072;&#1089;,%204%20&#1095;&#1074;&#1101;&#1088;&#1094;&#1100;\2.&#1050;&#1086;&#1083;&#1086;&#1082;&#1086;&#1083;&#1072;%20&#1056;&#1086;&#1089;&#1089;&#1080;&#1080;%20(-)_.mp3" TargetMode="Externa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1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19.xml"/><Relationship Id="rId1" Type="http://schemas.openxmlformats.org/officeDocument/2006/relationships/audio" Target="file:///E:\&#1084;&#1091;&#1079;&#1099;&#1082;&#1072;%20&#1076;&#1083;&#1103;%20&#1089;&#1085;&#1072;.mp3" TargetMode="External"/><Relationship Id="rId4" Type="http://schemas.openxmlformats.org/officeDocument/2006/relationships/image" Target="../media/image102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yaplakal.com/uploads/previews/post-2-12321011778126.jpg" TargetMode="External"/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8675" name="Picture 4" descr="svet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60350"/>
            <a:ext cx="7543800" cy="1431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dirty="0" smtClean="0">
                <a:solidFill>
                  <a:schemeClr val="tx2">
                    <a:satMod val="130000"/>
                  </a:schemeClr>
                </a:solidFill>
              </a:rPr>
              <a:t>А.Шырокаў “За Радзіму!”</a:t>
            </a:r>
            <a:endParaRPr lang="ru-RU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2292" name="Picture 4" descr="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72816"/>
            <a:ext cx="7389835" cy="4811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476250"/>
            <a:ext cx="5437187" cy="9985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sz="3200" dirty="0" smtClean="0">
                <a:solidFill>
                  <a:schemeClr val="tx2">
                    <a:satMod val="130000"/>
                  </a:schemeClr>
                </a:solidFill>
              </a:rPr>
              <a:t>Трохразовая алімпійская </a:t>
            </a:r>
            <a:br>
              <a:rPr lang="be-BY" sz="32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be-BY" sz="3200" dirty="0" smtClean="0">
                <a:solidFill>
                  <a:schemeClr val="tx2">
                    <a:satMod val="130000"/>
                  </a:schemeClr>
                </a:solidFill>
              </a:rPr>
              <a:t>чэмпіёнка зімовай алімпіяды </a:t>
            </a:r>
            <a:br>
              <a:rPr lang="be-BY" sz="32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be-BY" sz="3200" dirty="0" smtClean="0">
                <a:solidFill>
                  <a:schemeClr val="tx2">
                    <a:satMod val="130000"/>
                  </a:schemeClr>
                </a:solidFill>
              </a:rPr>
              <a:t>ў Сочы 2014 г. Дар’я Домрачава</a:t>
            </a:r>
            <a:endParaRPr lang="ru-RU" sz="32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30050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989138"/>
            <a:ext cx="6299200" cy="7921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be-BY" smtClean="0"/>
              <a:t>17 лютага 2014г. “Герой Беларусі”</a:t>
            </a:r>
            <a:endParaRPr lang="ru-RU" smtClean="0"/>
          </a:p>
        </p:txBody>
      </p:sp>
      <p:pic>
        <p:nvPicPr>
          <p:cNvPr id="106500" name="Picture 4" descr="&amp;Dcy;&amp;acy;&amp;rcy;&amp;softcy;&amp;yacy; &amp;Dcy;&amp;ocy;&amp;mcy;&amp;rcy;&amp;acy;&amp;chcy;&amp;iecy;&amp;v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3000372"/>
            <a:ext cx="3341688" cy="3656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501" name="Picture 5" descr="bdeebf3872af5a9665389680048dda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3000372"/>
            <a:ext cx="3381375" cy="3644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502" name="Picture 6" descr="&amp;Bcy;&amp;Icy;&amp;Acy;&amp;Tcy;&amp;Lcy;&amp;Ocy;&amp;Ncy;. &amp;Scy;&amp;iecy;&amp;gcy;&amp;ocy;&amp;dcy;&amp;ncy;&amp;yacy;. &amp;Scy;&amp;ocy;&amp;chcy;&amp;icy;. &amp;Dcy;&amp;acy;&amp;rcy;&amp;softcy;&amp;yacy; &amp;Dcy;&amp;Ocy;&amp;Mcy;&amp;Rcy;&amp;Acy;&amp;CHcy;&amp;IEcy;&amp;Vcy;&amp;Acy;. &amp;Fcy;&amp;ocy;&amp;tcy;&amp;ocy; AF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285728"/>
            <a:ext cx="2071718" cy="2447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4572000"/>
            <a:ext cx="8001000" cy="1447800"/>
          </a:xfrm>
        </p:spPr>
        <p:txBody>
          <a:bodyPr anchor="b">
            <a:normAutofit fontScale="90000"/>
          </a:bodyPr>
          <a:lstStyle/>
          <a:p>
            <a:pPr marL="838200" indent="-838200" eaLnBrk="1" fontAlgn="auto" hangingPunct="1"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tx2">
                    <a:satMod val="130000"/>
                  </a:schemeClr>
                </a:solidFill>
              </a:rPr>
              <a:t>               </a:t>
            </a:r>
            <a:r>
              <a:rPr lang="be-BY" sz="1600" dirty="0" smtClean="0">
                <a:solidFill>
                  <a:schemeClr val="tx2">
                    <a:satMod val="130000"/>
                  </a:schemeClr>
                </a:solidFill>
              </a:rPr>
              <a:t>    </a:t>
            </a:r>
            <a:r>
              <a:rPr lang="be-BY" sz="2000" dirty="0" smtClean="0">
                <a:solidFill>
                  <a:schemeClr val="tx2">
                    <a:satMod val="130000"/>
                  </a:schemeClr>
                </a:solidFill>
              </a:rPr>
              <a:t>Дзе з’явіцца наша сіла – там фашысту магіла.</a:t>
            </a:r>
            <a:br>
              <a:rPr lang="be-BY" sz="20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be-BY" sz="2000" dirty="0" smtClean="0">
                <a:solidFill>
                  <a:schemeClr val="tx2">
                    <a:satMod val="130000"/>
                  </a:schemeClr>
                </a:solidFill>
              </a:rPr>
              <a:t> Не капай для людзей яму – сам у яе ўвалішся.</a:t>
            </a:r>
            <a:br>
              <a:rPr lang="be-BY" sz="20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be-BY" sz="2000" dirty="0" smtClean="0">
                <a:solidFill>
                  <a:schemeClr val="tx2">
                    <a:satMod val="130000"/>
                  </a:schemeClr>
                </a:solidFill>
              </a:rPr>
              <a:t> Хто ўмее любіць Радзіму, той умее ненавідзець   ворага.</a:t>
            </a:r>
            <a:br>
              <a:rPr lang="be-BY" sz="20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be-BY" sz="2000" dirty="0" smtClean="0">
                <a:solidFill>
                  <a:schemeClr val="tx2">
                    <a:satMod val="130000"/>
                  </a:schemeClr>
                </a:solidFill>
              </a:rPr>
              <a:t> Ваўка пазнаюць па клыках, а фашыста па акрываўленых руках.</a:t>
            </a:r>
            <a:br>
              <a:rPr lang="be-BY" sz="20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be-BY" sz="2000" dirty="0" smtClean="0">
                <a:solidFill>
                  <a:schemeClr val="tx2">
                    <a:satMod val="130000"/>
                  </a:schemeClr>
                </a:solidFill>
              </a:rPr>
              <a:t>  Не было і быць не можа, што нас вораг пераможа.</a:t>
            </a:r>
            <a:endParaRPr lang="ru-RU" sz="20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07523" name="Picture 6" descr="плакат 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712" y="332656"/>
            <a:ext cx="2147441" cy="3134379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7524" name="Picture 8" descr="17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2656"/>
            <a:ext cx="2448272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250825" y="304800"/>
            <a:ext cx="8893175" cy="892175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be-BY" smtClean="0">
                <a:solidFill>
                  <a:srgbClr val="FF0000"/>
                </a:solidFill>
                <a:effectLst/>
                <a:latin typeface="Arial" charset="0"/>
              </a:rPr>
              <a:t>Гульня “ Літары заблудзіліся”</a:t>
            </a:r>
            <a:endParaRPr lang="ru-RU" smtClean="0"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3122" name="Rectangle 3"/>
          <p:cNvSpPr>
            <a:spLocks noGrp="1"/>
          </p:cNvSpPr>
          <p:nvPr>
            <p:ph type="body" idx="4294967295"/>
          </p:nvPr>
        </p:nvSpPr>
        <p:spPr>
          <a:xfrm>
            <a:off x="0" y="1268413"/>
            <a:ext cx="9144000" cy="5329237"/>
          </a:xfrm>
        </p:spPr>
        <p:txBody>
          <a:bodyPr/>
          <a:lstStyle/>
          <a:p>
            <a:r>
              <a:rPr lang="be-BY" sz="4400" smtClean="0">
                <a:latin typeface="Arial" charset="0"/>
              </a:rPr>
              <a:t>Рім   дубеу, йаван  зерабура</a:t>
            </a:r>
          </a:p>
          <a:p>
            <a:r>
              <a:rPr lang="be-BY" sz="4400" smtClean="0">
                <a:latin typeface="Arial" charset="0"/>
              </a:rPr>
              <a:t>Мір  будуе, вайна  разбурае.</a:t>
            </a:r>
          </a:p>
          <a:p>
            <a:r>
              <a:rPr lang="be-BY" sz="4400" smtClean="0">
                <a:latin typeface="Arial" charset="0"/>
              </a:rPr>
              <a:t>Шатыўсфа ціьб–Руідзма  іблюць</a:t>
            </a:r>
          </a:p>
          <a:p>
            <a:r>
              <a:rPr lang="be-BY" sz="4400" smtClean="0">
                <a:latin typeface="Arial" charset="0"/>
              </a:rPr>
              <a:t>Фашыстаў біць –Радзіму любіць.</a:t>
            </a:r>
            <a:endParaRPr lang="ru-RU" sz="4400" smtClean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2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333375"/>
            <a:ext cx="7543800" cy="1431925"/>
          </a:xfrm>
        </p:spPr>
        <p:txBody>
          <a:bodyPr anchor="b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be-BY" smtClean="0">
                <a:solidFill>
                  <a:schemeClr val="accent2"/>
                </a:solidFill>
              </a:rPr>
              <a:t>Прадоўжыце фразу:</a:t>
            </a:r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84438" y="1916113"/>
            <a:ext cx="4572000" cy="4525962"/>
          </a:xfrm>
        </p:spPr>
        <p:txBody>
          <a:bodyPr/>
          <a:lstStyle/>
          <a:p>
            <a:pPr eaLnBrk="1" hangingPunct="1"/>
            <a:r>
              <a:rPr lang="be-BY" smtClean="0"/>
              <a:t>Я даведаўся…</a:t>
            </a:r>
          </a:p>
          <a:p>
            <a:pPr eaLnBrk="1" hangingPunct="1"/>
            <a:r>
              <a:rPr lang="be-BY" smtClean="0"/>
              <a:t>Мне спадабалася…</a:t>
            </a:r>
          </a:p>
          <a:p>
            <a:pPr eaLnBrk="1" hangingPunct="1"/>
            <a:r>
              <a:rPr lang="be-BY" smtClean="0"/>
              <a:t>Я зразумеў…</a:t>
            </a:r>
          </a:p>
          <a:p>
            <a:pPr eaLnBrk="1" hangingPunct="1"/>
            <a:r>
              <a:rPr lang="be-BY" smtClean="0"/>
              <a:t>Мне не спадабалася…</a:t>
            </a:r>
          </a:p>
          <a:p>
            <a:pPr eaLnBrk="1" hangingPunct="1"/>
            <a:r>
              <a:rPr lang="be-BY" smtClean="0"/>
              <a:t>Я жадаю…</a:t>
            </a:r>
            <a:endParaRPr lang="ru-RU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8181975" cy="1431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dirty="0" smtClean="0">
                <a:solidFill>
                  <a:schemeClr val="tx2">
                    <a:satMod val="130000"/>
                  </a:schemeClr>
                </a:solidFill>
              </a:rPr>
              <a:t>Л.Крываногаў “Абаронцы Брэсцкай крэпасці”</a:t>
            </a:r>
            <a:endParaRPr lang="ru-RU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3316" name="Picture 4" descr="53 - коп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44824"/>
            <a:ext cx="7605736" cy="445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188913"/>
            <a:ext cx="7543800" cy="1431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 smtClean="0">
                <a:solidFill>
                  <a:schemeClr val="tx2">
                    <a:satMod val="130000"/>
                  </a:schemeClr>
                </a:solidFill>
              </a:rPr>
              <a:t>Т.Самсонаў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 «</a:t>
            </a:r>
            <a:r>
              <a:rPr lang="ru-RU" dirty="0" err="1" smtClean="0">
                <a:solidFill>
                  <a:schemeClr val="tx2">
                    <a:satMod val="130000"/>
                  </a:schemeClr>
                </a:solidFill>
              </a:rPr>
              <a:t>Сястрыца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»</a:t>
            </a:r>
          </a:p>
        </p:txBody>
      </p:sp>
      <p:pic>
        <p:nvPicPr>
          <p:cNvPr id="14340" name="Picture 4" descr="1229786158_m"/>
          <p:cNvPicPr>
            <a:picLocks noChangeAspect="1" noChangeArrowheads="1"/>
          </p:cNvPicPr>
          <p:nvPr/>
        </p:nvPicPr>
        <p:blipFill>
          <a:blip r:embed="rId2" cstate="print"/>
          <a:srcRect b="20491"/>
          <a:stretch>
            <a:fillRect/>
          </a:stretch>
        </p:blipFill>
        <p:spPr bwMode="auto">
          <a:xfrm>
            <a:off x="1115616" y="1628800"/>
            <a:ext cx="7358114" cy="4536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188913"/>
            <a:ext cx="7862887" cy="1431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dirty="0" smtClean="0">
                <a:solidFill>
                  <a:schemeClr val="tx2">
                    <a:satMod val="130000"/>
                  </a:schemeClr>
                </a:solidFill>
              </a:rPr>
              <a:t>Ф.Усыпенка “Начны бой”</a:t>
            </a:r>
            <a:endParaRPr lang="ru-RU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5363" name="Picture 7" descr="00456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772816"/>
            <a:ext cx="7720088" cy="36004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8286750" cy="1431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sz="4000" dirty="0" smtClean="0">
                <a:solidFill>
                  <a:schemeClr val="tx2">
                    <a:satMod val="130000"/>
                  </a:schemeClr>
                </a:solidFill>
              </a:rPr>
              <a:t>А.Горскі “Без вестак знікшы”</a:t>
            </a:r>
            <a:endParaRPr lang="ru-RU" sz="40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6387" name="Picture 7" descr="00456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484784"/>
            <a:ext cx="7452680" cy="48006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7543800" cy="1431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dirty="0" smtClean="0">
                <a:solidFill>
                  <a:schemeClr val="tx2">
                    <a:satMod val="130000"/>
                  </a:schemeClr>
                </a:solidFill>
              </a:rPr>
              <a:t>Ф.Юсупенка</a:t>
            </a:r>
            <a:br>
              <a:rPr lang="be-BY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be-BY" dirty="0" smtClean="0">
                <a:solidFill>
                  <a:schemeClr val="tx2">
                    <a:satMod val="130000"/>
                  </a:schemeClr>
                </a:solidFill>
              </a:rPr>
              <a:t> “Вораг астаноўлены”</a:t>
            </a:r>
            <a:endParaRPr lang="ru-RU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7412" name="Picture 4" descr="1229786207_f"/>
          <p:cNvPicPr>
            <a:picLocks noChangeAspect="1" noChangeArrowheads="1"/>
          </p:cNvPicPr>
          <p:nvPr/>
        </p:nvPicPr>
        <p:blipFill>
          <a:blip r:embed="rId2" cstate="print"/>
          <a:srcRect r="10002"/>
          <a:stretch>
            <a:fillRect/>
          </a:stretch>
        </p:blipFill>
        <p:spPr bwMode="auto">
          <a:xfrm>
            <a:off x="1259632" y="1844824"/>
            <a:ext cx="7286676" cy="4598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7543800" cy="1431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dirty="0" smtClean="0">
                <a:solidFill>
                  <a:schemeClr val="tx2">
                    <a:satMod val="130000"/>
                  </a:schemeClr>
                </a:solidFill>
              </a:rPr>
              <a:t>Е.Карнееў </a:t>
            </a:r>
            <a:br>
              <a:rPr lang="be-BY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be-BY" dirty="0" smtClean="0">
                <a:solidFill>
                  <a:schemeClr val="tx2">
                    <a:satMod val="130000"/>
                  </a:schemeClr>
                </a:solidFill>
              </a:rPr>
              <a:t>“Блакада Ленінграда”</a:t>
            </a:r>
            <a:endParaRPr lang="ru-RU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8436" name="Picture 4" descr="1229786561_korneev-e"/>
          <p:cNvPicPr>
            <a:picLocks noChangeAspect="1" noChangeArrowheads="1"/>
          </p:cNvPicPr>
          <p:nvPr/>
        </p:nvPicPr>
        <p:blipFill>
          <a:blip r:embed="rId2" cstate="print"/>
          <a:srcRect r="6594" b="7167"/>
          <a:stretch>
            <a:fillRect/>
          </a:stretch>
        </p:blipFill>
        <p:spPr bwMode="auto">
          <a:xfrm>
            <a:off x="1187624" y="1916832"/>
            <a:ext cx="7286676" cy="4729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0"/>
            <a:ext cx="7543800" cy="1431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sz="4000" dirty="0" smtClean="0">
                <a:solidFill>
                  <a:schemeClr val="tx2">
                    <a:satMod val="130000"/>
                  </a:schemeClr>
                </a:solidFill>
              </a:rPr>
              <a:t>В.Мачальскі “Перамога.Берлін.1945 г.”</a:t>
            </a:r>
            <a:endParaRPr lang="ru-RU" sz="40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9461" name="Picture 4" descr="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56792"/>
            <a:ext cx="5029209" cy="4968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115888"/>
            <a:ext cx="7543800" cy="1431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dirty="0" smtClean="0">
                <a:solidFill>
                  <a:schemeClr val="tx2">
                    <a:satMod val="130000"/>
                  </a:schemeClr>
                </a:solidFill>
              </a:rPr>
              <a:t>П.Крываногаў “Перамога”</a:t>
            </a:r>
            <a:endParaRPr lang="ru-RU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0484" name="Picture 4" descr="1229786138_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7315226" cy="4752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188913"/>
            <a:ext cx="7543800" cy="1431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dirty="0" smtClean="0">
                <a:solidFill>
                  <a:schemeClr val="tx2">
                    <a:satMod val="130000"/>
                  </a:schemeClr>
                </a:solidFill>
              </a:rPr>
              <a:t>П.Крываногаў “Капітуляцыя”</a:t>
            </a:r>
            <a:endParaRPr lang="ru-RU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1508" name="Picture 4" descr="1229786183_p"/>
          <p:cNvPicPr>
            <a:picLocks noChangeAspect="1" noChangeArrowheads="1"/>
          </p:cNvPicPr>
          <p:nvPr/>
        </p:nvPicPr>
        <p:blipFill>
          <a:blip r:embed="rId2" cstate="print"/>
          <a:srcRect b="6925"/>
          <a:stretch>
            <a:fillRect/>
          </a:stretch>
        </p:blipFill>
        <p:spPr bwMode="auto">
          <a:xfrm>
            <a:off x="1331640" y="1628800"/>
            <a:ext cx="7243788" cy="4800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7250" y="214313"/>
            <a:ext cx="7772400" cy="22145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sz="4000" dirty="0" smtClean="0">
                <a:solidFill>
                  <a:schemeClr val="tx2">
                    <a:satMod val="130000"/>
                  </a:schemeClr>
                </a:solidFill>
              </a:rPr>
              <a:t>Пазакласнае чытанне </a:t>
            </a:r>
            <a:br>
              <a:rPr lang="be-BY" sz="40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be-BY" sz="4000" dirty="0" smtClean="0">
                <a:solidFill>
                  <a:schemeClr val="tx2">
                    <a:satMod val="130000"/>
                  </a:schemeClr>
                </a:solidFill>
              </a:rPr>
              <a:t>“Героі вайны і мірнага часу”                                              4  клас</a:t>
            </a:r>
            <a:endParaRPr lang="ru-RU" sz="40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28688" y="4286250"/>
            <a:ext cx="6400800" cy="1752600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be-BY" sz="2400" dirty="0" smtClean="0"/>
              <a:t>Юрчанка </a:t>
            </a:r>
            <a:r>
              <a:rPr lang="be-BY" sz="2400" dirty="0" smtClean="0"/>
              <a:t>Святлана </a:t>
            </a:r>
            <a:r>
              <a:rPr lang="be-BY" sz="2400" dirty="0" smtClean="0"/>
              <a:t>Міхайлаўна,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be-BY" sz="2400" dirty="0" smtClean="0"/>
              <a:t>настаўнік пачатковых класаў</a:t>
            </a:r>
            <a:endParaRPr lang="be-BY" sz="24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be-BY" sz="2400" dirty="0" smtClean="0"/>
              <a:t>ГУА “Сярэдняя школа №12 г. Пінска”</a:t>
            </a:r>
            <a:endParaRPr lang="ru-RU" sz="2400" dirty="0" smtClean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0"/>
            <a:ext cx="7543800" cy="1431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dirty="0" smtClean="0">
                <a:solidFill>
                  <a:schemeClr val="tx2">
                    <a:satMod val="130000"/>
                  </a:schemeClr>
                </a:solidFill>
              </a:rPr>
              <a:t>В.Маісеянка “Перамога”</a:t>
            </a:r>
            <a:endParaRPr lang="ru-RU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2532" name="Picture 4" descr="1229786210_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12776"/>
            <a:ext cx="4286280" cy="4941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smtClean="0">
                <a:solidFill>
                  <a:schemeClr val="tx2">
                    <a:satMod val="130000"/>
                  </a:schemeClr>
                </a:solidFill>
              </a:rPr>
              <a:t>К.Антонаў “Перамога”</a:t>
            </a:r>
            <a:endParaRPr lang="ru-RU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3556" name="Picture 4" descr="1229786138_k"/>
          <p:cNvPicPr>
            <a:picLocks noChangeAspect="1" noChangeArrowheads="1"/>
          </p:cNvPicPr>
          <p:nvPr/>
        </p:nvPicPr>
        <p:blipFill>
          <a:blip r:embed="rId2" cstate="print"/>
          <a:srcRect b="7124"/>
          <a:stretch>
            <a:fillRect/>
          </a:stretch>
        </p:blipFill>
        <p:spPr bwMode="auto">
          <a:xfrm>
            <a:off x="2339752" y="1412776"/>
            <a:ext cx="5112568" cy="4656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1071563" y="357188"/>
            <a:ext cx="8072437" cy="1431925"/>
          </a:xfrm>
        </p:spPr>
        <p:txBody>
          <a:bodyPr anchor="b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dirty="0" smtClean="0">
                <a:solidFill>
                  <a:schemeClr val="tx2">
                    <a:satMod val="130000"/>
                  </a:schemeClr>
                </a:solidFill>
              </a:rPr>
              <a:t>Міхаіл Савіцкі </a:t>
            </a:r>
            <a:br>
              <a:rPr lang="be-BY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«</a:t>
            </a:r>
            <a:r>
              <a:rPr lang="be-BY" dirty="0" smtClean="0">
                <a:solidFill>
                  <a:schemeClr val="tx2">
                    <a:satMod val="130000"/>
                  </a:schemeClr>
                </a:solidFill>
              </a:rPr>
              <a:t>Партызанская мадонна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»</a:t>
            </a:r>
          </a:p>
        </p:txBody>
      </p:sp>
      <p:sp>
        <p:nvSpPr>
          <p:cNvPr id="50178" name="Rectangle 16"/>
          <p:cNvSpPr>
            <a:spLocks noGrp="1" noChangeArrowheads="1"/>
          </p:cNvSpPr>
          <p:nvPr>
            <p:ph sz="half" idx="4294967295"/>
          </p:nvPr>
        </p:nvSpPr>
        <p:spPr>
          <a:xfrm>
            <a:off x="5643563" y="2357438"/>
            <a:ext cx="3500437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800" b="1" smtClean="0"/>
              <a:t>    Карціна </a:t>
            </a:r>
            <a:r>
              <a:rPr lang="ru-RU" sz="2500" smtClean="0"/>
              <a:t>«</a:t>
            </a:r>
            <a:r>
              <a:rPr lang="ru-RU" sz="2800" b="1" smtClean="0"/>
              <a:t>Партызанская мадонна</a:t>
            </a:r>
            <a:r>
              <a:rPr lang="ru-RU" sz="2500" smtClean="0"/>
              <a:t>»</a:t>
            </a:r>
            <a:r>
              <a:rPr lang="ru-RU" sz="2800" smtClean="0"/>
              <a:t>  стала сімвалам партызанскай Беларусі. </a:t>
            </a:r>
          </a:p>
        </p:txBody>
      </p:sp>
      <p:pic>
        <p:nvPicPr>
          <p:cNvPr id="102417" name="Picture 17" descr="savicki400x30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9632" y="1844824"/>
            <a:ext cx="4749800" cy="465613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8"/>
          <p:cNvSpPr>
            <a:spLocks noGrp="1" noChangeArrowheads="1"/>
          </p:cNvSpPr>
          <p:nvPr>
            <p:ph type="body" idx="4294967295"/>
          </p:nvPr>
        </p:nvSpPr>
        <p:spPr>
          <a:xfrm>
            <a:off x="6643688" y="1857375"/>
            <a:ext cx="2500312" cy="4114800"/>
          </a:xfrm>
        </p:spPr>
        <p:txBody>
          <a:bodyPr anchor="ctr">
            <a:normAutofit/>
          </a:bodyPr>
          <a:lstStyle/>
          <a:p>
            <a:pPr marL="36576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e-BY" dirty="0" smtClean="0"/>
              <a:t>Міхаіл Савіцкі</a:t>
            </a:r>
          </a:p>
          <a:p>
            <a:pPr marL="36576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be-BY" dirty="0" smtClean="0"/>
          </a:p>
          <a:p>
            <a:pPr marL="36576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dirty="0" smtClean="0"/>
              <a:t>«</a:t>
            </a:r>
            <a:r>
              <a:rPr lang="be-BY" dirty="0" smtClean="0"/>
              <a:t>Клятва</a:t>
            </a:r>
            <a:r>
              <a:rPr lang="ru-RU" dirty="0" smtClean="0"/>
              <a:t>»</a:t>
            </a:r>
            <a:endParaRPr lang="be-BY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be-BY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 smtClean="0"/>
          </a:p>
        </p:txBody>
      </p:sp>
      <p:pic>
        <p:nvPicPr>
          <p:cNvPr id="25603" name="Picture 16" descr="3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188640"/>
            <a:ext cx="6286500" cy="653891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428625"/>
            <a:ext cx="7543800" cy="879475"/>
          </a:xfrm>
        </p:spPr>
        <p:txBody>
          <a:bodyPr anchor="b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be-BY" dirty="0" smtClean="0">
                <a:solidFill>
                  <a:schemeClr val="tx2">
                    <a:satMod val="130000"/>
                  </a:schemeClr>
                </a:solidFill>
              </a:rPr>
              <a:t>Міхаіл Савіцкі 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«</a:t>
            </a:r>
            <a:r>
              <a:rPr lang="be-BY" dirty="0" smtClean="0">
                <a:solidFill>
                  <a:schemeClr val="tx2">
                    <a:satMod val="130000"/>
                  </a:schemeClr>
                </a:solidFill>
              </a:rPr>
              <a:t>Хлябы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»</a:t>
            </a:r>
          </a:p>
        </p:txBody>
      </p:sp>
      <p:sp>
        <p:nvSpPr>
          <p:cNvPr id="52226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027988" y="2071688"/>
            <a:ext cx="1116012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500" smtClean="0"/>
              <a:t>    </a:t>
            </a:r>
          </a:p>
        </p:txBody>
      </p:sp>
      <p:pic>
        <p:nvPicPr>
          <p:cNvPr id="26628" name="Picture 8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2262" y="1382958"/>
            <a:ext cx="7120002" cy="5318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88" y="142875"/>
            <a:ext cx="7543800" cy="1431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dirty="0" smtClean="0">
                <a:solidFill>
                  <a:schemeClr val="tx2">
                    <a:satMod val="130000"/>
                  </a:schemeClr>
                </a:solidFill>
              </a:rPr>
              <a:t>Ваенныя фотаздымкі</a:t>
            </a:r>
            <a:endParaRPr lang="ru-RU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email"/>
          <a:srcRect b="6594"/>
          <a:stretch>
            <a:fillRect/>
          </a:stretch>
        </p:blipFill>
        <p:spPr bwMode="auto">
          <a:xfrm>
            <a:off x="1115616" y="1412776"/>
            <a:ext cx="7572428" cy="5059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9814221_3"/>
          <p:cNvPicPr>
            <a:picLocks noChangeAspect="1" noChangeArrowheads="1"/>
          </p:cNvPicPr>
          <p:nvPr/>
        </p:nvPicPr>
        <p:blipFill>
          <a:blip r:embed="rId2" cstate="print"/>
          <a:srcRect b="5507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6107667zb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1" y="0"/>
            <a:ext cx="562347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28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94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04_deti-voj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435100" y="274638"/>
            <a:ext cx="7499350" cy="53975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be-BY" sz="39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Мэты ўрока: </a:t>
            </a:r>
            <a:endParaRPr lang="ru-RU" sz="390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125538"/>
            <a:ext cx="8785225" cy="5543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be-BY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Пазнаёміць з тэматыкай кніг па тэме “Героі вайны і мірнага часу”,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be-BY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фарміраваць уменне абгрунтоўваць свае думкі, рабіць вывады;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be-BY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паказаць, як мужна змагаўся наш народ у гады Вялікай Айчыннай вайны, якія пакуты выпалі на яго долю;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be-BY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садзейнічаць развіццю ўменняў вучняў абагульняць атрыманыя веды, рабіць неабходныя вывады;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be-BY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забяспечыць умовы для развіцця ўменняў працы з  мастацкай кнігай;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be-BY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садзейнічаць выхаванню любові да сваёй Радзімы; да ветэранаў Вялікай Айчыннай вайны; людзей, якія ў мірны час праслаўляюць нашу зямлю;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be-BY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садзейнічаць выхаванню пачуцця патрыятызму, разумення каштоўнасці мірнага жыцця, гатоўнасці стаць на абарону сваёй Радзімы</a:t>
            </a:r>
            <a:r>
              <a:rPr lang="ru-RU" sz="240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1322475779_ne-proshhu-vojnu-za-ukradennoe-detstv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9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593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6" name="Picture 4" descr="102230017_large_3745438_64098887_b001_05_1_108"/>
          <p:cNvPicPr>
            <a:picLocks noChangeAspect="1" noChangeArrowheads="1"/>
          </p:cNvPicPr>
          <p:nvPr/>
        </p:nvPicPr>
        <p:blipFill>
          <a:blip r:embed="rId2" cstate="print"/>
          <a:srcRect r="3175"/>
          <a:stretch>
            <a:fillRect/>
          </a:stretch>
        </p:blipFill>
        <p:spPr bwMode="auto">
          <a:xfrm>
            <a:off x="0" y="71414"/>
            <a:ext cx="9180366" cy="678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2413" cy="6858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7874" b="7874"/>
          <a:stretch>
            <a:fillRect/>
          </a:stretch>
        </p:blipFill>
        <p:spPr>
          <a:xfrm>
            <a:off x="0" y="0"/>
            <a:ext cx="9144000" cy="690245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4608"/>
          <a:stretch>
            <a:fillRect/>
          </a:stretch>
        </p:blipFill>
        <p:spPr>
          <a:xfrm>
            <a:off x="0" y="0"/>
            <a:ext cx="9118600" cy="6858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2413" cy="6858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6413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5146"/>
          <a:stretch>
            <a:fillRect/>
          </a:stretch>
        </p:blipFill>
        <p:spPr>
          <a:xfrm>
            <a:off x="0" y="0"/>
            <a:ext cx="9182100" cy="6858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4475" cy="6858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1403350" y="1412875"/>
            <a:ext cx="7499350" cy="48006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1747" name="Picture 4" descr="347737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Картинка 156 из 150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1876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smtClean="0">
                <a:solidFill>
                  <a:schemeClr val="tx2">
                    <a:satMod val="130000"/>
                  </a:schemeClr>
                </a:solidFill>
              </a:rPr>
              <a:t>Пачатак Вялікай Айчыннай вайны</a:t>
            </a:r>
            <a:endParaRPr lang="ru-RU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6" name="germany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08175" y="1484313"/>
            <a:ext cx="63373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а 2 из 7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217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Картинка 100 из 2054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C:\Documents and Settings\Admin.MICROSOF-98F737\Мои документы\Мои рисунки\1349201681_maks-alpert_kombat_194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2888" cy="6858000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4" descr="C:\Documents and Settings\Admin.MICROSOF-98F737\Мои документы\Мои рисунки\1349201705_pavel-troshkin_na-centralnom-fronte_194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12250" cy="6858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C:\Documents and Settings\Admin.MICROSOF-98F737\Мои документы\Мои рисунки\26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21775" cy="68580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Картинка 18 из 205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44970"/>
            <a:ext cx="5929354" cy="6813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Картинка 104 из 205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6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Картинка 2 из 68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89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7543800" cy="1431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dirty="0" smtClean="0">
                <a:solidFill>
                  <a:schemeClr val="tx2">
                    <a:satMod val="130000"/>
                  </a:schemeClr>
                </a:solidFill>
              </a:rPr>
              <a:t>Ваенныя плакаты</a:t>
            </a:r>
            <a:endParaRPr lang="ru-RU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66564" name="Picture 6" descr="плакат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385888"/>
            <a:ext cx="4310071" cy="5472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 smtClean="0">
                <a:solidFill>
                  <a:schemeClr val="tx2">
                    <a:satMod val="130000"/>
                  </a:schemeClr>
                </a:solidFill>
              </a:rPr>
              <a:t>Вялікая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satMod val="130000"/>
                  </a:schemeClr>
                </a:solidFill>
              </a:rPr>
              <a:t>Айчынная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satMod val="130000"/>
                  </a:schemeClr>
                </a:solidFill>
              </a:rPr>
              <a:t>вайна</a:t>
            </a:r>
            <a:endParaRPr lang="ru-RU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4800" smtClean="0"/>
              <a:t>22 чэрвеня 1941 года –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4800" smtClean="0"/>
              <a:t>9 мая 1945 года</a:t>
            </a:r>
          </a:p>
        </p:txBody>
      </p:sp>
      <p:pic>
        <p:nvPicPr>
          <p:cNvPr id="11" name="Pesnya-pro-Belarus_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459788" y="6308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D:\Мои документы2\Пионеры-герои\1f4ef5adafd6cdc3d3f3610f4aae575c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581525"/>
            <a:ext cx="73183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56" showWhenStopped="0">
                <p:cTn id="18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88418" grpId="0"/>
      <p:bldP spid="188419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8" descr="17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1363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0"/>
            <a:ext cx="600959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285750"/>
            <a:ext cx="7543800" cy="1431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sz="4000" dirty="0" smtClean="0">
                <a:solidFill>
                  <a:schemeClr val="tx2">
                    <a:satMod val="130000"/>
                  </a:schemeClr>
                </a:solidFill>
              </a:rPr>
              <a:t>Падабраць антонімы да слоў:</a:t>
            </a:r>
            <a:br>
              <a:rPr lang="be-BY" sz="4000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sz="40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00125" y="1785938"/>
            <a:ext cx="3529013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Злосны  -</a:t>
            </a:r>
            <a:endParaRPr lang="ru-R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214813" y="1857375"/>
            <a:ext cx="40814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добры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071563" y="2505075"/>
            <a:ext cx="2425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Мір - </a:t>
            </a:r>
            <a:endParaRPr lang="ru-R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214813" y="2500313"/>
            <a:ext cx="4081462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вайна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000125" y="3225800"/>
            <a:ext cx="3721100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Сумны  -</a:t>
            </a:r>
            <a:endParaRPr lang="ru-R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214813" y="3143250"/>
            <a:ext cx="3360737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вясёлы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928688" y="3873500"/>
            <a:ext cx="3937000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Брудны -</a:t>
            </a:r>
            <a:endParaRPr lang="ru-R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214813" y="3786188"/>
            <a:ext cx="1931987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чысты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928688" y="4500563"/>
            <a:ext cx="26003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Сябар  -</a:t>
            </a:r>
            <a:endParaRPr lang="ru-R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214813" y="4500563"/>
            <a:ext cx="15033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вораг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928688" y="5143500"/>
            <a:ext cx="25288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Будаваць  -</a:t>
            </a:r>
            <a:endParaRPr lang="ru-R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4143375" y="5143500"/>
            <a:ext cx="20002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ламаць</a:t>
            </a:r>
            <a:endParaRPr lang="ru-R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  <p:bldP spid="15" grpId="0" build="p"/>
      <p:bldP spid="16" grpId="0" build="p"/>
      <p:bldP spid="17" grpId="0" build="p"/>
      <p:bldP spid="18" grpId="0" build="p"/>
      <p:bldP spid="20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dirty="0" smtClean="0">
                <a:solidFill>
                  <a:schemeClr val="tx2">
                    <a:satMod val="130000"/>
                  </a:schemeClr>
                </a:solidFill>
              </a:rPr>
              <a:t>Падабраць сінонімы да слоў:</a:t>
            </a:r>
            <a:endParaRPr lang="ru-RU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71875" y="1857375"/>
            <a:ext cx="54498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баец, салдат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00113" y="2565400"/>
            <a:ext cx="3024187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Таварыш  -</a:t>
            </a:r>
            <a:endParaRPr lang="ru-R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571875" y="2571750"/>
            <a:ext cx="19637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сябар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00113" y="3284538"/>
            <a:ext cx="2592387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Работа  -</a:t>
            </a:r>
            <a:endParaRPr lang="ru-R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571875" y="3214688"/>
            <a:ext cx="17827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праца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971550" y="3933825"/>
            <a:ext cx="2376488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Кепска  -</a:t>
            </a:r>
            <a:endParaRPr lang="ru-R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552825" y="3857625"/>
            <a:ext cx="25908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дрэнна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900113" y="4508500"/>
            <a:ext cx="2395537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Дужы  -</a:t>
            </a:r>
            <a:endParaRPr lang="ru-R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556000" y="4429125"/>
            <a:ext cx="4016375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моцны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900113" y="5157788"/>
            <a:ext cx="2879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Хутка  -</a:t>
            </a:r>
            <a:endParaRPr lang="ru-R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544888" y="5084763"/>
            <a:ext cx="33845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імгненна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900113" y="5732463"/>
            <a:ext cx="30241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Ціхі  -</a:t>
            </a:r>
            <a:endParaRPr lang="ru-R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3552825" y="5732463"/>
            <a:ext cx="2519363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спакойны</a:t>
            </a:r>
            <a:endParaRPr lang="ru-R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71550" y="1916113"/>
            <a:ext cx="1381125" cy="585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Воін  -</a:t>
            </a:r>
            <a:endParaRPr lang="ru-R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build="p"/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  <p:bldP spid="15" grpId="0" build="p"/>
      <p:bldP spid="16" grpId="0" build="p"/>
      <p:bldP spid="17" grpId="0" build="p"/>
      <p:bldP spid="18" grpId="0" build="p"/>
      <p:bldP spid="2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smtClean="0">
                <a:solidFill>
                  <a:schemeClr val="tx2">
                    <a:satMod val="130000"/>
                  </a:schemeClr>
                </a:solidFill>
              </a:rPr>
              <a:t>Кнігі беларускіх аўтараў пра вайну</a:t>
            </a:r>
            <a:endParaRPr lang="ru-RU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71684" name="Picture 4" descr="Фото08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928802"/>
            <a:ext cx="3171825" cy="4289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85" name="Picture 5" descr="Фото0838"/>
          <p:cNvPicPr>
            <a:picLocks noChangeAspect="1" noChangeArrowheads="1"/>
          </p:cNvPicPr>
          <p:nvPr/>
        </p:nvPicPr>
        <p:blipFill>
          <a:blip r:embed="rId3" cstate="print"/>
          <a:srcRect l="8519" t="1887"/>
          <a:stretch>
            <a:fillRect/>
          </a:stretch>
        </p:blipFill>
        <p:spPr bwMode="auto">
          <a:xfrm>
            <a:off x="5572132" y="1928802"/>
            <a:ext cx="3000368" cy="4291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4" descr="Фото0825"/>
          <p:cNvPicPr>
            <a:picLocks noChangeAspect="1" noChangeArrowheads="1"/>
          </p:cNvPicPr>
          <p:nvPr/>
        </p:nvPicPr>
        <p:blipFill>
          <a:blip r:embed="rId2" cstate="print"/>
          <a:srcRect l="11386" t="6573" r="14808" b="6432"/>
          <a:stretch>
            <a:fillRect/>
          </a:stretch>
        </p:blipFill>
        <p:spPr bwMode="auto">
          <a:xfrm>
            <a:off x="1142976" y="1214422"/>
            <a:ext cx="3071834" cy="4265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2708" name="Picture 6" descr="Фото083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339" t="6855" r="5082" b="4068"/>
          <a:stretch>
            <a:fillRect/>
          </a:stretch>
        </p:blipFill>
        <p:spPr>
          <a:xfrm>
            <a:off x="5143504" y="1214422"/>
            <a:ext cx="3016272" cy="4286281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5" descr="Фото0822"/>
          <p:cNvPicPr>
            <a:picLocks noChangeAspect="1" noChangeArrowheads="1"/>
          </p:cNvPicPr>
          <p:nvPr/>
        </p:nvPicPr>
        <p:blipFill>
          <a:blip r:embed="rId2" cstate="print"/>
          <a:srcRect l="8478" r="9151" b="5421"/>
          <a:stretch>
            <a:fillRect/>
          </a:stretch>
        </p:blipFill>
        <p:spPr bwMode="auto">
          <a:xfrm>
            <a:off x="4857752" y="642918"/>
            <a:ext cx="3214710" cy="4919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732" name="Picture 7" descr="mainpi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1000100" y="571480"/>
            <a:ext cx="2830513" cy="50133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Фото0847"/>
          <p:cNvPicPr>
            <a:picLocks noChangeAspect="1" noChangeArrowheads="1"/>
          </p:cNvPicPr>
          <p:nvPr/>
        </p:nvPicPr>
        <p:blipFill>
          <a:blip r:embed="rId2" cstate="print"/>
          <a:srcRect b="6249"/>
          <a:stretch>
            <a:fillRect/>
          </a:stretch>
        </p:blipFill>
        <p:spPr bwMode="auto">
          <a:xfrm>
            <a:off x="1857356" y="0"/>
            <a:ext cx="548636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8077200" cy="1431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dirty="0" smtClean="0">
                <a:solidFill>
                  <a:schemeClr val="tx2">
                    <a:satMod val="130000"/>
                  </a:schemeClr>
                </a:solidFill>
              </a:rPr>
              <a:t>Мікалай Мікітавіч Новікаў - Герой Савецкага Саюза</a:t>
            </a:r>
            <a:endParaRPr lang="ru-RU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75780" name="Picture 4" descr="Фото08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857363"/>
            <a:ext cx="3500462" cy="4666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5781" name="Picture 5" descr="Фото08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857364"/>
            <a:ext cx="3500462" cy="4667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557338"/>
            <a:ext cx="8072437" cy="4929187"/>
          </a:xfrm>
        </p:spPr>
        <p:txBody>
          <a:bodyPr>
            <a:normAutofit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be-BY" sz="2400" dirty="0" smtClean="0"/>
              <a:t>Аўтар успамінае год за годам, месяц за месяцам, дзень за днём, крок за крокам сваё ваеннае жыццё, мірнае жыццё, гады пасляваенныя. Ён стаў Героем Савецкага Саюза ў час вайны. Яго крокі моцныя, рашучыя, цвёрдыя, яны аставілі след на зямлі для нас – тых, кто жыве зараз на мірнай зямлі.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be-BY" sz="24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be-BY" sz="2400" dirty="0" smtClean="0"/>
              <a:t>Пасля вайны М.М.Новікаў быў нерухомы. Ён прыйшоў з вайны за тыдзень да Перамогі. Мікалай Мікітавіч Новікаў –Гвардыі старшына, бясстрашны разведчык, майстра па дабыванні “языкоў” пасля шматлікіх ваенных раненій і кантузій стаў інвалідам, быў прыкаваны да інваліднай каляскі, да ложка.</a:t>
            </a:r>
            <a:endParaRPr lang="ru-RU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dirty="0" smtClean="0">
                <a:solidFill>
                  <a:schemeClr val="tx2">
                    <a:satMod val="130000"/>
                  </a:schemeClr>
                </a:solidFill>
              </a:rPr>
              <a:t>Карціны мастакоў пра вайну</a:t>
            </a:r>
            <a:endParaRPr lang="ru-RU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6148" name="Picture 4" descr="000000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700808"/>
            <a:ext cx="7978681" cy="44958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smtClean="0">
                <a:solidFill>
                  <a:schemeClr val="tx2">
                    <a:satMod val="130000"/>
                  </a:schemeClr>
                </a:solidFill>
              </a:rPr>
              <a:t>Фізкультхвілінка</a:t>
            </a:r>
            <a:endParaRPr lang="ru-RU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7" name="Andrey-Kunec-Geta-Belarus_-maya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316913" y="6092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4" descr="7ef9ef5e5c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49725"/>
            <a:ext cx="320357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5" descr="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5963" y="1989138"/>
            <a:ext cx="334803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6" descr="600x600123800383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125538"/>
            <a:ext cx="38512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Picture 7" descr="72613461_1301134670_17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51500" y="4518025"/>
            <a:ext cx="349250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5" name="Picture 8" descr="bel-spring-nn-000453_36907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95963" y="0"/>
            <a:ext cx="3348037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6" name="Picture 9" descr="phoca_thumb_l_belarusiya0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16238" y="4149725"/>
            <a:ext cx="29591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7" name="Picture 10" descr="partizan-150x15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92500" y="1125538"/>
            <a:ext cx="244792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Box 5"/>
          <p:cNvSpPr txBox="1">
            <a:spLocks noChangeArrowheads="1"/>
          </p:cNvSpPr>
          <p:nvPr/>
        </p:nvSpPr>
        <p:spPr bwMode="auto">
          <a:xfrm>
            <a:off x="1835150" y="571500"/>
            <a:ext cx="48085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e-BY" sz="4000" b="1" i="1"/>
              <a:t>Піянеры - героі</a:t>
            </a:r>
            <a:endParaRPr lang="ru-RU" sz="4000" b="1" i="1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900113" y="1412875"/>
          <a:ext cx="7643812" cy="5083175"/>
        </p:xfrm>
        <a:graphic>
          <a:graphicData uri="http://schemas.openxmlformats.org/presentationml/2006/ole">
            <p:oleObj spid="_x0000_s1026" name="Document" r:id="rId3" imgW="9238435" imgH="6144092" progId="Word.Document.8">
              <p:embed/>
            </p:oleObj>
          </a:graphicData>
        </a:graphic>
      </p:graphicFrame>
      <p:pic>
        <p:nvPicPr>
          <p:cNvPr id="1028" name="Picture 4" descr="D:\Мои документы2\Пионеры-герои\1f4ef5adafd6cdc3d3f3610f4aae575c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4572000"/>
            <a:ext cx="73183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Прямоугольник 1"/>
          <p:cNvSpPr>
            <a:spLocks noChangeArrowheads="1"/>
          </p:cNvSpPr>
          <p:nvPr/>
        </p:nvSpPr>
        <p:spPr bwMode="auto">
          <a:xfrm>
            <a:off x="971550" y="363538"/>
            <a:ext cx="7858125" cy="644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600">
                <a:latin typeface="Corbel" pitchFamily="34" charset="0"/>
              </a:rPr>
              <a:t>Да вайны  гэта былі самыя звычайныя хлопчыкі і  дзяўчынкі. Вучыліся, дапамагалі старэйшым, гулялі, бегалі-прыгалі, разбівалі насы і к</a:t>
            </a:r>
            <a:r>
              <a:rPr lang="ru-RU" sz="2600"/>
              <a:t>а</a:t>
            </a:r>
            <a:r>
              <a:rPr lang="ru-RU" sz="2600">
                <a:latin typeface="Corbel" pitchFamily="34" charset="0"/>
              </a:rPr>
              <a:t>ленкі. Іх імёны ведалі толькі родныя, аднакласнікі ды сябры.</a:t>
            </a:r>
          </a:p>
          <a:p>
            <a:r>
              <a:rPr lang="ru-RU" sz="2600">
                <a:latin typeface="Corbel" pitchFamily="34" charset="0"/>
              </a:rPr>
              <a:t/>
            </a:r>
            <a:br>
              <a:rPr lang="ru-RU" sz="2600">
                <a:latin typeface="Corbel" pitchFamily="34" charset="0"/>
              </a:rPr>
            </a:br>
            <a:r>
              <a:rPr lang="ru-RU" sz="2600">
                <a:latin typeface="Corbel" pitchFamily="34" charset="0"/>
              </a:rPr>
              <a:t>   </a:t>
            </a:r>
            <a:r>
              <a:rPr lang="ru-RU" sz="2600">
                <a:solidFill>
                  <a:srgbClr val="FF0000"/>
                </a:solidFill>
                <a:latin typeface="Corbel" pitchFamily="34" charset="0"/>
              </a:rPr>
              <a:t>ПРЫЙШОЎ ЧАС - ЯНЫ ПАКАЗАЛІ, ЯКІМ ВЯЛІКІМ МОЖА СТАЦЬ МАЛЕНЬКАЕ ДЗІЦЯЧАЕ СЭРЦА, КАЛІ РАЗГАРАЕЦЦА Ў ІМ СВЯШЧЭННАЯ ЛЮБОЎ ДА РАДЗІМЫ І НЯНАВІСЦЬ ДА ЯЕ ВОРАГАЎ.</a:t>
            </a:r>
          </a:p>
          <a:p>
            <a:r>
              <a:rPr lang="ru-RU" sz="2600">
                <a:latin typeface="Corbel" pitchFamily="34" charset="0"/>
              </a:rPr>
              <a:t/>
            </a:r>
            <a:br>
              <a:rPr lang="ru-RU" sz="2600">
                <a:latin typeface="Corbel" pitchFamily="34" charset="0"/>
              </a:rPr>
            </a:br>
            <a:r>
              <a:rPr lang="ru-RU" sz="2600">
                <a:latin typeface="Corbel" pitchFamily="34" charset="0"/>
              </a:rPr>
              <a:t>   Хлопчыкі. Дзяўчынкі. На іх маленькія плечы лёг цяжар  гора ваенных гадоў. І не сагнуліся яны пад гэтым цяжарам, сталі мацнейшыя духам, больш мужныя.  </a:t>
            </a:r>
            <a:r>
              <a:rPr lang="ru-RU" sz="2400">
                <a:latin typeface="Corbel" pitchFamily="34" charset="0"/>
              </a:rPr>
              <a:t>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Прямоугольник 1"/>
          <p:cNvSpPr>
            <a:spLocks noChangeArrowheads="1"/>
          </p:cNvSpPr>
          <p:nvPr/>
        </p:nvSpPr>
        <p:spPr bwMode="auto">
          <a:xfrm>
            <a:off x="971550" y="476250"/>
            <a:ext cx="8035925" cy="529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dirty="0">
                <a:latin typeface="Arial Black" pitchFamily="34" charset="0"/>
                <a:cs typeface="+mn-cs"/>
              </a:rPr>
              <a:t> </a:t>
            </a:r>
            <a:r>
              <a:rPr lang="ru-RU" sz="2600" dirty="0" err="1">
                <a:latin typeface="+mj-lt"/>
                <a:cs typeface="+mn-cs"/>
              </a:rPr>
              <a:t>Маленькія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героі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вялікай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вайны</a:t>
            </a:r>
            <a:r>
              <a:rPr lang="ru-RU" sz="2600" dirty="0">
                <a:latin typeface="+mj-lt"/>
                <a:cs typeface="+mn-cs"/>
              </a:rPr>
              <a:t>. Яны </a:t>
            </a:r>
            <a:r>
              <a:rPr lang="ru-RU" sz="2600" dirty="0" err="1">
                <a:latin typeface="+mj-lt"/>
                <a:cs typeface="+mn-cs"/>
              </a:rPr>
              <a:t>змагаліся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побач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са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старэйшымі</a:t>
            </a:r>
            <a:r>
              <a:rPr lang="ru-RU" sz="2600" dirty="0">
                <a:latin typeface="+mj-lt"/>
                <a:cs typeface="+mn-cs"/>
              </a:rPr>
              <a:t> - </a:t>
            </a:r>
            <a:r>
              <a:rPr lang="ru-RU" sz="2600" dirty="0" err="1">
                <a:latin typeface="+mj-lt"/>
                <a:cs typeface="+mn-cs"/>
              </a:rPr>
              <a:t>бацькамі</a:t>
            </a:r>
            <a:r>
              <a:rPr lang="ru-RU" sz="2600" dirty="0">
                <a:latin typeface="+mj-lt"/>
                <a:cs typeface="+mn-cs"/>
              </a:rPr>
              <a:t>, </a:t>
            </a:r>
            <a:r>
              <a:rPr lang="ru-RU" sz="2600" dirty="0" err="1">
                <a:latin typeface="+mj-lt"/>
                <a:cs typeface="+mn-cs"/>
              </a:rPr>
              <a:t>братамі</a:t>
            </a:r>
            <a:r>
              <a:rPr lang="ru-RU" sz="2600" dirty="0">
                <a:latin typeface="+mj-lt"/>
                <a:cs typeface="+mn-cs"/>
              </a:rPr>
              <a:t>, </a:t>
            </a:r>
            <a:r>
              <a:rPr lang="ru-RU" sz="2600" dirty="0" err="1">
                <a:latin typeface="+mj-lt"/>
                <a:cs typeface="+mn-cs"/>
              </a:rPr>
              <a:t>побач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з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камуністамі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і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камсамольцамі</a:t>
            </a:r>
            <a:r>
              <a:rPr lang="ru-RU" sz="2600" dirty="0">
                <a:latin typeface="+mj-lt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dirty="0">
                <a:latin typeface="+mj-lt"/>
                <a:cs typeface="+mn-cs"/>
              </a:rPr>
              <a:t/>
            </a:r>
            <a:br>
              <a:rPr lang="ru-RU" sz="2600" dirty="0">
                <a:latin typeface="+mj-lt"/>
                <a:cs typeface="+mn-cs"/>
              </a:rPr>
            </a:br>
            <a:r>
              <a:rPr lang="ru-RU" sz="2600" dirty="0">
                <a:latin typeface="+mj-lt"/>
                <a:cs typeface="+mn-cs"/>
              </a:rPr>
              <a:t>   </a:t>
            </a:r>
            <a:r>
              <a:rPr lang="ru-RU" sz="2600" dirty="0" err="1">
                <a:solidFill>
                  <a:srgbClr val="FF33FF"/>
                </a:solidFill>
                <a:latin typeface="+mj-lt"/>
                <a:cs typeface="+mn-cs"/>
              </a:rPr>
              <a:t>Змагаліся</a:t>
            </a:r>
            <a:r>
              <a:rPr lang="ru-RU" sz="2600" dirty="0">
                <a:solidFill>
                  <a:srgbClr val="FF33FF"/>
                </a:solidFill>
                <a:latin typeface="+mj-lt"/>
                <a:cs typeface="+mn-cs"/>
              </a:rPr>
              <a:t> на моры, у небе, у </a:t>
            </a:r>
            <a:r>
              <a:rPr lang="ru-RU" sz="2600" dirty="0" err="1">
                <a:solidFill>
                  <a:srgbClr val="FF33FF"/>
                </a:solidFill>
                <a:latin typeface="+mj-lt"/>
                <a:cs typeface="+mn-cs"/>
              </a:rPr>
              <a:t>партызанскім</a:t>
            </a:r>
            <a:r>
              <a:rPr lang="ru-RU" sz="2600" dirty="0">
                <a:solidFill>
                  <a:srgbClr val="FF33FF"/>
                </a:solidFill>
                <a:latin typeface="+mj-lt"/>
                <a:cs typeface="+mn-cs"/>
              </a:rPr>
              <a:t> </a:t>
            </a:r>
            <a:r>
              <a:rPr lang="ru-RU" sz="2600" dirty="0" err="1">
                <a:solidFill>
                  <a:srgbClr val="FF33FF"/>
                </a:solidFill>
                <a:latin typeface="+mj-lt"/>
                <a:cs typeface="+mn-cs"/>
              </a:rPr>
              <a:t>атрадзе</a:t>
            </a:r>
            <a:r>
              <a:rPr lang="ru-RU" sz="2600" dirty="0">
                <a:solidFill>
                  <a:srgbClr val="FF33FF"/>
                </a:solidFill>
                <a:latin typeface="+mj-lt"/>
                <a:cs typeface="+mn-cs"/>
              </a:rPr>
              <a:t>, </a:t>
            </a:r>
            <a:r>
              <a:rPr lang="ru-RU" sz="2600" dirty="0" err="1">
                <a:solidFill>
                  <a:srgbClr val="FF33FF"/>
                </a:solidFill>
                <a:latin typeface="+mj-lt"/>
                <a:cs typeface="+mn-cs"/>
              </a:rPr>
              <a:t>у</a:t>
            </a:r>
            <a:r>
              <a:rPr lang="ru-RU" sz="2600" dirty="0">
                <a:solidFill>
                  <a:srgbClr val="FF33FF"/>
                </a:solidFill>
                <a:latin typeface="+mj-lt"/>
                <a:cs typeface="+mn-cs"/>
              </a:rPr>
              <a:t> </a:t>
            </a:r>
            <a:r>
              <a:rPr lang="ru-RU" sz="2600" dirty="0" err="1">
                <a:solidFill>
                  <a:srgbClr val="FF33FF"/>
                </a:solidFill>
                <a:latin typeface="+mj-lt"/>
                <a:cs typeface="+mn-cs"/>
              </a:rPr>
              <a:t>Брэсцкай</a:t>
            </a:r>
            <a:r>
              <a:rPr lang="ru-RU" sz="2600" dirty="0">
                <a:solidFill>
                  <a:srgbClr val="FF33FF"/>
                </a:solidFill>
                <a:latin typeface="+mj-lt"/>
                <a:cs typeface="+mn-cs"/>
              </a:rPr>
              <a:t> </a:t>
            </a:r>
            <a:r>
              <a:rPr lang="ru-RU" sz="2600" dirty="0" err="1">
                <a:solidFill>
                  <a:srgbClr val="FF33FF"/>
                </a:solidFill>
                <a:latin typeface="+mj-lt"/>
                <a:cs typeface="+mn-cs"/>
              </a:rPr>
              <a:t>крэпасці</a:t>
            </a:r>
            <a:r>
              <a:rPr lang="ru-RU" sz="2600" dirty="0">
                <a:solidFill>
                  <a:srgbClr val="FF33FF"/>
                </a:solidFill>
                <a:latin typeface="+mj-lt"/>
                <a:cs typeface="+mn-cs"/>
              </a:rPr>
              <a:t>, </a:t>
            </a:r>
            <a:r>
              <a:rPr lang="ru-RU" sz="2600" dirty="0" err="1">
                <a:solidFill>
                  <a:srgbClr val="FF33FF"/>
                </a:solidFill>
                <a:latin typeface="+mj-lt"/>
                <a:cs typeface="+mn-cs"/>
              </a:rPr>
              <a:t>у</a:t>
            </a:r>
            <a:r>
              <a:rPr lang="ru-RU" sz="2600" dirty="0">
                <a:solidFill>
                  <a:srgbClr val="FF33FF"/>
                </a:solidFill>
                <a:latin typeface="+mj-lt"/>
                <a:cs typeface="+mn-cs"/>
              </a:rPr>
              <a:t> </a:t>
            </a:r>
            <a:r>
              <a:rPr lang="ru-RU" sz="2600" dirty="0" err="1">
                <a:solidFill>
                  <a:srgbClr val="FF33FF"/>
                </a:solidFill>
                <a:latin typeface="+mj-lt"/>
                <a:cs typeface="+mn-cs"/>
              </a:rPr>
              <a:t>падполлі</a:t>
            </a:r>
            <a:r>
              <a:rPr lang="ru-RU" sz="2600" dirty="0">
                <a:solidFill>
                  <a:srgbClr val="FF33FF"/>
                </a:solidFill>
                <a:latin typeface="+mj-lt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dirty="0">
                <a:latin typeface="+mj-lt"/>
                <a:cs typeface="+mn-cs"/>
              </a:rPr>
              <a:t/>
            </a:r>
            <a:br>
              <a:rPr lang="ru-RU" sz="2600" dirty="0">
                <a:latin typeface="+mj-lt"/>
                <a:cs typeface="+mn-cs"/>
              </a:rPr>
            </a:br>
            <a:r>
              <a:rPr lang="ru-RU" sz="2600" dirty="0">
                <a:latin typeface="+mj-lt"/>
                <a:cs typeface="+mn-cs"/>
              </a:rPr>
              <a:t>   І </a:t>
            </a:r>
            <a:r>
              <a:rPr lang="ru-RU" sz="2600" dirty="0" err="1">
                <a:latin typeface="+mj-lt"/>
                <a:cs typeface="+mn-cs"/>
              </a:rPr>
              <a:t>ні</a:t>
            </a:r>
            <a:r>
              <a:rPr lang="ru-RU" sz="2600" dirty="0">
                <a:latin typeface="+mj-lt"/>
                <a:cs typeface="+mn-cs"/>
              </a:rPr>
              <a:t> на </a:t>
            </a:r>
            <a:r>
              <a:rPr lang="ru-RU" sz="2600" dirty="0" err="1">
                <a:latin typeface="+mj-lt"/>
                <a:cs typeface="+mn-cs"/>
              </a:rPr>
              <a:t>імгненне</a:t>
            </a:r>
            <a:r>
              <a:rPr lang="ru-RU" sz="2600" dirty="0">
                <a:latin typeface="+mj-lt"/>
                <a:cs typeface="+mn-cs"/>
              </a:rPr>
              <a:t> не </a:t>
            </a:r>
            <a:r>
              <a:rPr lang="ru-RU" sz="2600" dirty="0" err="1">
                <a:latin typeface="+mj-lt"/>
                <a:cs typeface="+mn-cs"/>
              </a:rPr>
              <a:t>задрыжалі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юныя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сэрцы</a:t>
            </a:r>
            <a:r>
              <a:rPr lang="ru-RU" sz="2600" dirty="0">
                <a:latin typeface="+mj-lt"/>
                <a:cs typeface="+mn-cs"/>
              </a:rPr>
              <a:t>!</a:t>
            </a:r>
            <a:br>
              <a:rPr lang="ru-RU" sz="2600" dirty="0">
                <a:latin typeface="+mj-lt"/>
                <a:cs typeface="+mn-cs"/>
              </a:rPr>
            </a:br>
            <a:r>
              <a:rPr lang="ru-RU" sz="2600" dirty="0">
                <a:latin typeface="+mj-lt"/>
                <a:cs typeface="+mn-cs"/>
              </a:rPr>
              <a:t>   </a:t>
            </a:r>
            <a:r>
              <a:rPr lang="ru-RU" sz="2600" dirty="0" err="1">
                <a:latin typeface="+mj-lt"/>
                <a:cs typeface="+mn-cs"/>
              </a:rPr>
              <a:t>Іх</a:t>
            </a:r>
            <a:r>
              <a:rPr lang="ru-RU" sz="2600" dirty="0">
                <a:latin typeface="+mj-lt"/>
                <a:cs typeface="+mn-cs"/>
              </a:rPr>
              <a:t> «</a:t>
            </a:r>
            <a:r>
              <a:rPr lang="ru-RU" sz="2600" dirty="0" err="1">
                <a:latin typeface="+mj-lt"/>
                <a:cs typeface="+mn-cs"/>
              </a:rPr>
              <a:t>дарослае</a:t>
            </a:r>
            <a:r>
              <a:rPr lang="ru-RU" sz="2600" dirty="0">
                <a:latin typeface="+mj-lt"/>
                <a:cs typeface="+mn-cs"/>
              </a:rPr>
              <a:t>» </a:t>
            </a:r>
            <a:r>
              <a:rPr lang="ru-RU" sz="2600" dirty="0" err="1">
                <a:latin typeface="+mj-lt"/>
                <a:cs typeface="+mn-cs"/>
              </a:rPr>
              <a:t>дзяцінства</a:t>
            </a:r>
            <a:r>
              <a:rPr lang="ru-RU" sz="2600" dirty="0">
                <a:latin typeface="+mj-lt"/>
                <a:cs typeface="+mn-cs"/>
              </a:rPr>
              <a:t> было </a:t>
            </a:r>
            <a:r>
              <a:rPr lang="ru-RU" sz="2600" dirty="0" err="1">
                <a:latin typeface="+mj-lt"/>
                <a:cs typeface="+mn-cs"/>
              </a:rPr>
              <a:t>напоўнена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такімі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іспытамі</a:t>
            </a:r>
            <a:r>
              <a:rPr lang="ru-RU" sz="2600" dirty="0">
                <a:latin typeface="+mj-lt"/>
                <a:cs typeface="+mn-cs"/>
              </a:rPr>
              <a:t>, </a:t>
            </a:r>
            <a:r>
              <a:rPr lang="ru-RU" sz="2600" dirty="0" err="1">
                <a:latin typeface="+mj-lt"/>
                <a:cs typeface="+mn-cs"/>
              </a:rPr>
              <a:t>што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ў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гэта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цяжка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было</a:t>
            </a:r>
            <a:r>
              <a:rPr lang="ru-RU" sz="2600" dirty="0">
                <a:latin typeface="+mj-lt"/>
                <a:cs typeface="+mn-cs"/>
              </a:rPr>
              <a:t>  </a:t>
            </a:r>
            <a:r>
              <a:rPr lang="ru-RU" sz="2600" dirty="0" err="1">
                <a:latin typeface="+mj-lt"/>
                <a:cs typeface="+mn-cs"/>
              </a:rPr>
              <a:t>паверыць</a:t>
            </a:r>
            <a:r>
              <a:rPr lang="ru-RU" sz="2600" dirty="0">
                <a:latin typeface="+mj-lt"/>
                <a:cs typeface="+mn-cs"/>
              </a:rPr>
              <a:t>. Але </a:t>
            </a:r>
            <a:r>
              <a:rPr lang="ru-RU" sz="2600" dirty="0" err="1">
                <a:latin typeface="+mj-lt"/>
                <a:cs typeface="+mn-cs"/>
              </a:rPr>
              <a:t>гэта</a:t>
            </a:r>
            <a:r>
              <a:rPr lang="ru-RU" sz="2600" dirty="0">
                <a:latin typeface="+mj-lt"/>
                <a:cs typeface="+mn-cs"/>
              </a:rPr>
              <a:t> было. Было </a:t>
            </a:r>
            <a:r>
              <a:rPr lang="ru-RU" sz="2600" dirty="0" err="1">
                <a:latin typeface="+mj-lt"/>
                <a:cs typeface="+mn-cs"/>
              </a:rPr>
              <a:t>ў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гісторыі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вялікай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нашай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краіны</a:t>
            </a:r>
            <a:r>
              <a:rPr lang="ru-RU" sz="2600" dirty="0">
                <a:latin typeface="+mj-lt"/>
                <a:cs typeface="+mn-cs"/>
              </a:rPr>
              <a:t>, </a:t>
            </a:r>
            <a:r>
              <a:rPr lang="ru-RU" sz="2600" dirty="0" err="1">
                <a:latin typeface="+mj-lt"/>
                <a:cs typeface="+mn-cs"/>
              </a:rPr>
              <a:t>было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ў</a:t>
            </a:r>
            <a:r>
              <a:rPr lang="ru-RU" sz="2600" dirty="0">
                <a:latin typeface="+mj-lt"/>
                <a:cs typeface="+mn-cs"/>
              </a:rPr>
              <a:t> лёсах </a:t>
            </a:r>
            <a:r>
              <a:rPr lang="ru-RU" sz="2600" dirty="0" err="1">
                <a:latin typeface="+mj-lt"/>
                <a:cs typeface="+mn-cs"/>
              </a:rPr>
              <a:t>яе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маленькіх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дзяцей</a:t>
            </a:r>
            <a:r>
              <a:rPr lang="ru-RU" sz="2600" dirty="0">
                <a:latin typeface="+mj-lt"/>
                <a:cs typeface="+mn-cs"/>
              </a:rPr>
              <a:t> – </a:t>
            </a:r>
            <a:r>
              <a:rPr lang="ru-RU" sz="2600" dirty="0" err="1">
                <a:latin typeface="+mj-lt"/>
                <a:cs typeface="+mn-cs"/>
              </a:rPr>
              <a:t>звычайных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хлопчыкаў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і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дзяўчынак</a:t>
            </a:r>
            <a:r>
              <a:rPr lang="ru-RU" sz="2600" dirty="0">
                <a:latin typeface="+mj-lt"/>
                <a:cs typeface="+mn-cs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mtClean="0">
                <a:effectLst/>
                <a:latin typeface="Arial" charset="0"/>
              </a:rPr>
              <a:t>        Марат Казей</a:t>
            </a:r>
          </a:p>
        </p:txBody>
      </p:sp>
      <p:pic>
        <p:nvPicPr>
          <p:cNvPr id="7" name="Picture 6" descr="Вот это известное на весь Союз фото героя сделано врагом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760" y="1614016"/>
            <a:ext cx="3167809" cy="436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http://www.photoshare.ru/data/22/22824/1/3rtzgw-s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8034" y="2499494"/>
            <a:ext cx="3326182" cy="4295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24" name="Picture 4" descr="D:\WINDOWS\Users\Aida\Рабочий стол\Рисунок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1819" y="81993"/>
            <a:ext cx="1665701" cy="2256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Box 6"/>
          <p:cNvSpPr txBox="1">
            <a:spLocks noChangeArrowheads="1"/>
          </p:cNvSpPr>
          <p:nvPr/>
        </p:nvSpPr>
        <p:spPr bwMode="auto">
          <a:xfrm>
            <a:off x="1116013" y="333375"/>
            <a:ext cx="5286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Arial Black" pitchFamily="34" charset="0"/>
              </a:rPr>
              <a:t>Марат</a:t>
            </a:r>
            <a:r>
              <a:rPr lang="ru-RU" sz="3600" b="1">
                <a:solidFill>
                  <a:schemeClr val="bg2"/>
                </a:solidFill>
                <a:latin typeface="Arial Black" pitchFamily="34" charset="0"/>
              </a:rPr>
              <a:t> </a:t>
            </a:r>
            <a:r>
              <a:rPr lang="ru-RU" sz="3600" b="1">
                <a:latin typeface="Arial Black" pitchFamily="34" charset="0"/>
              </a:rPr>
              <a:t>Казей</a:t>
            </a:r>
          </a:p>
        </p:txBody>
      </p:sp>
      <p:sp>
        <p:nvSpPr>
          <p:cNvPr id="80899" name="Прямоугольник 4"/>
          <p:cNvSpPr>
            <a:spLocks noChangeArrowheads="1"/>
          </p:cNvSpPr>
          <p:nvPr/>
        </p:nvSpPr>
        <p:spPr bwMode="auto">
          <a:xfrm>
            <a:off x="1042988" y="1052513"/>
            <a:ext cx="757237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dirty="0">
                <a:latin typeface="+mj-lt"/>
                <a:cs typeface="+mn-cs"/>
              </a:rPr>
              <a:t>...</a:t>
            </a:r>
            <a:r>
              <a:rPr lang="ru-RU" sz="2600" dirty="0" err="1">
                <a:latin typeface="+mj-lt"/>
                <a:cs typeface="+mn-cs"/>
              </a:rPr>
              <a:t>Вайна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прыйшла</a:t>
            </a:r>
            <a:r>
              <a:rPr lang="ru-RU" sz="2600" dirty="0">
                <a:latin typeface="+mj-lt"/>
                <a:cs typeface="+mn-cs"/>
              </a:rPr>
              <a:t> на </a:t>
            </a:r>
            <a:r>
              <a:rPr lang="ru-RU" sz="2600" dirty="0" err="1">
                <a:latin typeface="+mj-lt"/>
                <a:cs typeface="+mn-cs"/>
              </a:rPr>
              <a:t>беларускую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зямлю</a:t>
            </a:r>
            <a:r>
              <a:rPr lang="ru-RU" sz="2600" dirty="0">
                <a:latin typeface="+mj-lt"/>
                <a:cs typeface="+mn-cs"/>
              </a:rPr>
              <a:t>. У </a:t>
            </a:r>
            <a:r>
              <a:rPr lang="ru-RU" sz="2600" dirty="0" err="1">
                <a:latin typeface="+mj-lt"/>
                <a:cs typeface="+mn-cs"/>
              </a:rPr>
              <a:t>вёску</a:t>
            </a:r>
            <a:r>
              <a:rPr lang="ru-RU" sz="2600" dirty="0">
                <a:latin typeface="+mj-lt"/>
                <a:cs typeface="+mn-cs"/>
              </a:rPr>
              <a:t>, </a:t>
            </a:r>
            <a:r>
              <a:rPr lang="ru-RU" sz="2600" dirty="0" err="1">
                <a:latin typeface="+mj-lt"/>
                <a:cs typeface="+mn-cs"/>
              </a:rPr>
              <a:t>дзе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жыў</a:t>
            </a:r>
            <a:r>
              <a:rPr lang="ru-RU" sz="2600" dirty="0">
                <a:latin typeface="+mj-lt"/>
                <a:cs typeface="+mn-cs"/>
              </a:rPr>
              <a:t> Марат </a:t>
            </a:r>
            <a:r>
              <a:rPr lang="ru-RU" sz="2600" dirty="0" err="1">
                <a:latin typeface="+mj-lt"/>
                <a:cs typeface="+mn-cs"/>
              </a:rPr>
              <a:t>са</a:t>
            </a:r>
            <a:r>
              <a:rPr lang="ru-RU" sz="2600" dirty="0">
                <a:latin typeface="+mj-lt"/>
                <a:cs typeface="+mn-cs"/>
              </a:rPr>
              <a:t> сваёй </a:t>
            </a:r>
            <a:r>
              <a:rPr lang="ru-RU" sz="2600" dirty="0" err="1">
                <a:latin typeface="+mj-lt"/>
                <a:cs typeface="+mn-cs"/>
              </a:rPr>
              <a:t>мамай</a:t>
            </a:r>
            <a:r>
              <a:rPr lang="ru-RU" sz="2600" dirty="0">
                <a:latin typeface="+mj-lt"/>
                <a:cs typeface="+mn-cs"/>
              </a:rPr>
              <a:t>, </a:t>
            </a:r>
            <a:r>
              <a:rPr lang="ru-RU" sz="2600" dirty="0" err="1">
                <a:latin typeface="+mj-lt"/>
                <a:cs typeface="+mn-cs"/>
              </a:rPr>
              <a:t>Ганнай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Аляксандраўнай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Казей</a:t>
            </a:r>
            <a:r>
              <a:rPr lang="ru-RU" sz="2600" dirty="0">
                <a:latin typeface="+mj-lt"/>
                <a:cs typeface="+mn-cs"/>
              </a:rPr>
              <a:t>, </a:t>
            </a:r>
            <a:r>
              <a:rPr lang="ru-RU" sz="2600" dirty="0" err="1">
                <a:latin typeface="+mj-lt"/>
                <a:cs typeface="+mn-cs"/>
              </a:rPr>
              <a:t>уварваліся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фашысты</a:t>
            </a:r>
            <a:r>
              <a:rPr lang="ru-RU" sz="2600" dirty="0">
                <a:latin typeface="+mj-lt"/>
                <a:cs typeface="+mn-cs"/>
              </a:rPr>
              <a:t>. </a:t>
            </a:r>
            <a:r>
              <a:rPr lang="ru-RU" sz="2600" dirty="0" err="1">
                <a:latin typeface="+mj-lt"/>
                <a:cs typeface="+mn-cs"/>
              </a:rPr>
              <a:t>Увосень</a:t>
            </a:r>
            <a:r>
              <a:rPr lang="ru-RU" sz="2600" dirty="0">
                <a:latin typeface="+mj-lt"/>
                <a:cs typeface="+mn-cs"/>
              </a:rPr>
              <a:t> Марату </a:t>
            </a:r>
            <a:r>
              <a:rPr lang="ru-RU" sz="2600" dirty="0" err="1">
                <a:latin typeface="+mj-lt"/>
                <a:cs typeface="+mn-cs"/>
              </a:rPr>
              <a:t>ўжо</a:t>
            </a:r>
            <a:r>
              <a:rPr lang="ru-RU" sz="2600" dirty="0">
                <a:latin typeface="+mj-lt"/>
                <a:cs typeface="+mn-cs"/>
              </a:rPr>
              <a:t> не </a:t>
            </a:r>
            <a:r>
              <a:rPr lang="ru-RU" sz="2600" dirty="0" err="1">
                <a:latin typeface="+mj-lt"/>
                <a:cs typeface="+mn-cs"/>
              </a:rPr>
              <a:t>прыйшлося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ісці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ў</a:t>
            </a:r>
            <a:r>
              <a:rPr lang="ru-RU" sz="2600" dirty="0">
                <a:latin typeface="+mj-lt"/>
                <a:cs typeface="+mn-cs"/>
              </a:rPr>
              <a:t> школу </a:t>
            </a:r>
            <a:r>
              <a:rPr lang="ru-RU" sz="2600" dirty="0" err="1">
                <a:latin typeface="+mj-lt"/>
                <a:cs typeface="+mn-cs"/>
              </a:rPr>
              <a:t>ў</a:t>
            </a:r>
            <a:r>
              <a:rPr lang="ru-RU" sz="2600" dirty="0">
                <a:latin typeface="+mj-lt"/>
                <a:cs typeface="+mn-cs"/>
              </a:rPr>
              <a:t> пяты </a:t>
            </a:r>
            <a:r>
              <a:rPr lang="ru-RU" sz="2600" dirty="0" err="1">
                <a:latin typeface="+mj-lt"/>
                <a:cs typeface="+mn-cs"/>
              </a:rPr>
              <a:t>клас</a:t>
            </a:r>
            <a:r>
              <a:rPr lang="ru-RU" sz="2600" dirty="0">
                <a:latin typeface="+mj-lt"/>
                <a:cs typeface="+mn-cs"/>
              </a:rPr>
              <a:t>. </a:t>
            </a:r>
            <a:r>
              <a:rPr lang="ru-RU" sz="2600" dirty="0" err="1">
                <a:latin typeface="+mj-lt"/>
                <a:cs typeface="+mn-cs"/>
              </a:rPr>
              <a:t>Школьны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будынак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фашысты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зрабілі</a:t>
            </a:r>
            <a:r>
              <a:rPr lang="ru-RU" sz="2600" dirty="0">
                <a:latin typeface="+mj-lt"/>
                <a:cs typeface="+mn-cs"/>
              </a:rPr>
              <a:t> сваёй </a:t>
            </a:r>
            <a:r>
              <a:rPr lang="ru-RU" sz="2600" dirty="0" err="1">
                <a:latin typeface="+mj-lt"/>
                <a:cs typeface="+mn-cs"/>
              </a:rPr>
              <a:t>казармай</a:t>
            </a:r>
            <a:r>
              <a:rPr lang="ru-RU" sz="2600" dirty="0">
                <a:latin typeface="+mj-lt"/>
                <a:cs typeface="+mn-cs"/>
              </a:rPr>
              <a:t>. </a:t>
            </a:r>
            <a:r>
              <a:rPr lang="ru-RU" sz="2000" b="1" dirty="0">
                <a:latin typeface="Arial Black" pitchFamily="34" charset="0"/>
                <a:cs typeface="+mn-cs"/>
              </a:rPr>
              <a:t> </a:t>
            </a:r>
          </a:p>
        </p:txBody>
      </p:sp>
      <p:pic>
        <p:nvPicPr>
          <p:cNvPr id="7" name="Picture 6" descr="Вот это известное на весь Союз фото героя сделано врагом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1301" y="3460750"/>
            <a:ext cx="2365375" cy="3260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042988" y="3429000"/>
            <a:ext cx="5357812" cy="3570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dirty="0">
                <a:latin typeface="+mj-lt"/>
                <a:cs typeface="+mn-cs"/>
              </a:rPr>
              <a:t>За </a:t>
            </a:r>
            <a:r>
              <a:rPr lang="ru-RU" sz="2600" dirty="0" err="1">
                <a:latin typeface="+mj-lt"/>
                <a:cs typeface="+mn-cs"/>
              </a:rPr>
              <a:t>сувязь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з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партызанамі</a:t>
            </a:r>
            <a:r>
              <a:rPr lang="ru-RU" sz="2600" dirty="0">
                <a:latin typeface="+mj-lt"/>
                <a:cs typeface="+mn-cs"/>
              </a:rPr>
              <a:t> была </a:t>
            </a:r>
            <a:r>
              <a:rPr lang="ru-RU" sz="2600" dirty="0" err="1">
                <a:latin typeface="+mj-lt"/>
                <a:cs typeface="+mn-cs"/>
              </a:rPr>
              <a:t>арэштавана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маці</a:t>
            </a:r>
            <a:r>
              <a:rPr lang="ru-RU" sz="2600" dirty="0">
                <a:latin typeface="+mj-lt"/>
                <a:cs typeface="+mn-cs"/>
              </a:rPr>
              <a:t> Марата, </a:t>
            </a:r>
            <a:r>
              <a:rPr lang="ru-RU" sz="2600" dirty="0" err="1">
                <a:latin typeface="+mj-lt"/>
                <a:cs typeface="+mn-cs"/>
              </a:rPr>
              <a:t>і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хлопчык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даведаўся</a:t>
            </a:r>
            <a:r>
              <a:rPr lang="ru-RU" sz="2600" dirty="0">
                <a:latin typeface="+mj-lt"/>
                <a:cs typeface="+mn-cs"/>
              </a:rPr>
              <a:t>, </a:t>
            </a:r>
            <a:r>
              <a:rPr lang="ru-RU" sz="2600" dirty="0" err="1">
                <a:latin typeface="+mj-lt"/>
                <a:cs typeface="+mn-cs"/>
              </a:rPr>
              <a:t>што</a:t>
            </a:r>
            <a:r>
              <a:rPr lang="ru-RU" sz="2600" dirty="0">
                <a:latin typeface="+mj-lt"/>
                <a:cs typeface="+mn-cs"/>
              </a:rPr>
              <a:t> маму </a:t>
            </a:r>
            <a:r>
              <a:rPr lang="ru-RU" sz="2600" dirty="0" err="1">
                <a:latin typeface="+mj-lt"/>
                <a:cs typeface="+mn-cs"/>
              </a:rPr>
              <a:t>павесілі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ў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Мінску</a:t>
            </a:r>
            <a:r>
              <a:rPr lang="ru-RU" sz="2600" dirty="0">
                <a:latin typeface="+mj-lt"/>
                <a:cs typeface="+mn-cs"/>
              </a:rPr>
              <a:t>.  </a:t>
            </a:r>
            <a:r>
              <a:rPr lang="ru-RU" sz="2600" dirty="0" err="1">
                <a:latin typeface="+mj-lt"/>
                <a:cs typeface="+mn-cs"/>
              </a:rPr>
              <a:t>Нянавісцю</a:t>
            </a:r>
            <a:r>
              <a:rPr lang="ru-RU" sz="2600" dirty="0">
                <a:latin typeface="+mj-lt"/>
                <a:cs typeface="+mn-cs"/>
              </a:rPr>
              <a:t> да </a:t>
            </a:r>
            <a:r>
              <a:rPr lang="ru-RU" sz="2600" dirty="0" err="1">
                <a:latin typeface="+mj-lt"/>
                <a:cs typeface="+mn-cs"/>
              </a:rPr>
              <a:t>ворагу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напоўнілася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сэрца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хлопчыка</a:t>
            </a:r>
            <a:r>
              <a:rPr lang="ru-RU" sz="2600" dirty="0">
                <a:latin typeface="+mj-lt"/>
                <a:cs typeface="+mn-cs"/>
              </a:rPr>
              <a:t>. Разам </a:t>
            </a:r>
            <a:r>
              <a:rPr lang="ru-RU" sz="2600" dirty="0" err="1">
                <a:latin typeface="+mj-lt"/>
                <a:cs typeface="+mn-cs"/>
              </a:rPr>
              <a:t>з</a:t>
            </a:r>
            <a:r>
              <a:rPr lang="ru-RU" sz="2600" dirty="0">
                <a:latin typeface="+mj-lt"/>
                <a:cs typeface="+mn-cs"/>
              </a:rPr>
              <a:t>  </a:t>
            </a:r>
            <a:r>
              <a:rPr lang="ru-RU" sz="2600" dirty="0" err="1">
                <a:latin typeface="+mj-lt"/>
                <a:cs typeface="+mn-cs"/>
              </a:rPr>
              <a:t>сястрой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Адай</a:t>
            </a:r>
            <a:r>
              <a:rPr lang="ru-RU" sz="2600" dirty="0">
                <a:latin typeface="+mj-lt"/>
                <a:cs typeface="+mn-cs"/>
              </a:rPr>
              <a:t>, </a:t>
            </a:r>
            <a:r>
              <a:rPr lang="ru-RU" sz="2600" dirty="0" err="1">
                <a:latin typeface="+mj-lt"/>
                <a:cs typeface="+mn-cs"/>
              </a:rPr>
              <a:t>піянер</a:t>
            </a:r>
            <a:r>
              <a:rPr lang="ru-RU" sz="2600" dirty="0">
                <a:latin typeface="+mj-lt"/>
                <a:cs typeface="+mn-cs"/>
              </a:rPr>
              <a:t> Марат </a:t>
            </a:r>
            <a:r>
              <a:rPr lang="ru-RU" sz="2600" dirty="0" err="1">
                <a:latin typeface="+mj-lt"/>
                <a:cs typeface="+mn-cs"/>
              </a:rPr>
              <a:t>Казей</a:t>
            </a:r>
            <a:r>
              <a:rPr lang="ru-RU" sz="2600" dirty="0">
                <a:latin typeface="+mj-lt"/>
                <a:cs typeface="+mn-cs"/>
              </a:rPr>
              <a:t> </a:t>
            </a:r>
            <a:r>
              <a:rPr lang="ru-RU" sz="2600" dirty="0" err="1">
                <a:latin typeface="+mj-lt"/>
                <a:cs typeface="+mn-cs"/>
              </a:rPr>
              <a:t>пайшоў</a:t>
            </a:r>
            <a:r>
              <a:rPr lang="ru-RU" sz="2600" dirty="0">
                <a:latin typeface="+mj-lt"/>
                <a:cs typeface="+mn-cs"/>
              </a:rPr>
              <a:t> да </a:t>
            </a:r>
            <a:r>
              <a:rPr lang="ru-RU" sz="2600" dirty="0" err="1">
                <a:latin typeface="+mj-lt"/>
                <a:cs typeface="+mn-cs"/>
              </a:rPr>
              <a:t>партызан</a:t>
            </a:r>
            <a:r>
              <a:rPr lang="ru-RU" sz="2600" dirty="0">
                <a:latin typeface="+mj-lt"/>
                <a:cs typeface="+mn-cs"/>
              </a:rPr>
              <a:t> у </a:t>
            </a:r>
            <a:r>
              <a:rPr lang="ru-RU" sz="2600" dirty="0" err="1">
                <a:latin typeface="+mj-lt"/>
                <a:cs typeface="+mn-cs"/>
              </a:rPr>
              <a:t>Станькаўскі</a:t>
            </a:r>
            <a:r>
              <a:rPr lang="ru-RU" sz="2600" dirty="0">
                <a:latin typeface="+mj-lt"/>
                <a:cs typeface="+mn-cs"/>
              </a:rPr>
              <a:t> лес.</a:t>
            </a:r>
            <a:r>
              <a:rPr lang="ru-RU" b="1" dirty="0">
                <a:latin typeface="Arial Black" pitchFamily="34" charset="0"/>
                <a:cs typeface="+mn-cs"/>
              </a:rPr>
              <a:t/>
            </a:r>
            <a:br>
              <a:rPr lang="ru-RU" b="1" dirty="0">
                <a:latin typeface="Arial Black" pitchFamily="34" charset="0"/>
                <a:cs typeface="+mn-cs"/>
              </a:rPr>
            </a:br>
            <a:endParaRPr lang="ru-RU" b="1" dirty="0"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Прямоугольник 1"/>
          <p:cNvSpPr>
            <a:spLocks noChangeArrowheads="1"/>
          </p:cNvSpPr>
          <p:nvPr/>
        </p:nvSpPr>
        <p:spPr bwMode="auto">
          <a:xfrm>
            <a:off x="1042988" y="188913"/>
            <a:ext cx="763270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Arial Black" pitchFamily="34" charset="0"/>
                <a:cs typeface="+mn-cs"/>
              </a:rPr>
              <a:t>.</a:t>
            </a:r>
            <a:r>
              <a:rPr lang="ru-RU" sz="2000" dirty="0" err="1">
                <a:latin typeface="+mj-lt"/>
                <a:cs typeface="+mn-cs"/>
              </a:rPr>
              <a:t>Ён</a:t>
            </a:r>
            <a:r>
              <a:rPr lang="ru-RU" sz="2000" dirty="0">
                <a:latin typeface="+mj-lt"/>
                <a:cs typeface="+mn-cs"/>
              </a:rPr>
              <a:t> ста</a:t>
            </a:r>
            <a:r>
              <a:rPr lang="be-BY" sz="2000" dirty="0">
                <a:latin typeface="+mj-lt"/>
                <a:cs typeface="+mn-cs"/>
              </a:rPr>
              <a:t>ў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разведчыкам</a:t>
            </a:r>
            <a:r>
              <a:rPr lang="ru-RU" sz="2000" dirty="0">
                <a:latin typeface="+mj-lt"/>
                <a:cs typeface="+mn-cs"/>
              </a:rPr>
              <a:t> у штабе </a:t>
            </a:r>
            <a:r>
              <a:rPr lang="ru-RU" sz="2000" dirty="0" err="1">
                <a:latin typeface="+mj-lt"/>
                <a:cs typeface="+mn-cs"/>
              </a:rPr>
              <a:t>партызанскай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брыгады</a:t>
            </a:r>
            <a:r>
              <a:rPr lang="ru-RU" sz="2000" dirty="0">
                <a:latin typeface="+mj-lt"/>
                <a:cs typeface="+mn-cs"/>
              </a:rPr>
              <a:t>. </a:t>
            </a:r>
            <a:r>
              <a:rPr lang="ru-RU" sz="2000" dirty="0" err="1">
                <a:latin typeface="+mj-lt"/>
                <a:cs typeface="+mn-cs"/>
              </a:rPr>
              <a:t>Ён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быў</a:t>
            </a:r>
            <a:r>
              <a:rPr lang="ru-RU" sz="2000" dirty="0">
                <a:latin typeface="+mj-lt"/>
                <a:cs typeface="+mn-cs"/>
              </a:rPr>
              <a:t>  у </a:t>
            </a:r>
            <a:r>
              <a:rPr lang="ru-RU" sz="2000" dirty="0" err="1">
                <a:latin typeface="+mj-lt"/>
                <a:cs typeface="+mn-cs"/>
              </a:rPr>
              <a:t>гарнізонах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ворага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і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прыносіў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камандванню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каштоўныя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звесткі</a:t>
            </a:r>
            <a:r>
              <a:rPr lang="ru-RU" sz="2000" dirty="0">
                <a:latin typeface="+mj-lt"/>
                <a:cs typeface="+mn-cs"/>
              </a:rPr>
              <a:t>. Па </a:t>
            </a:r>
            <a:r>
              <a:rPr lang="ru-RU" sz="2000" dirty="0" err="1">
                <a:latin typeface="+mj-lt"/>
                <a:cs typeface="+mn-cs"/>
              </a:rPr>
              <a:t>іх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партызаны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распрацоўвалі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аперацыі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і</a:t>
            </a:r>
            <a:r>
              <a:rPr lang="ru-RU" sz="2000" dirty="0">
                <a:latin typeface="+mj-lt"/>
                <a:cs typeface="+mn-cs"/>
              </a:rPr>
              <a:t>  </a:t>
            </a:r>
            <a:r>
              <a:rPr lang="ru-RU" sz="2000" dirty="0" err="1">
                <a:latin typeface="+mj-lt"/>
                <a:cs typeface="+mn-cs"/>
              </a:rPr>
              <a:t>разграмілі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фашысцкі</a:t>
            </a:r>
            <a:r>
              <a:rPr lang="ru-RU" sz="2000" dirty="0">
                <a:latin typeface="+mj-lt"/>
                <a:cs typeface="+mn-cs"/>
              </a:rPr>
              <a:t> гарнизон у </a:t>
            </a:r>
            <a:r>
              <a:rPr lang="ru-RU" sz="2000" dirty="0" err="1">
                <a:latin typeface="+mj-lt"/>
                <a:cs typeface="+mn-cs"/>
              </a:rPr>
              <a:t>горадзе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Дзяржынску</a:t>
            </a:r>
            <a:r>
              <a:rPr lang="ru-RU" sz="2000" dirty="0">
                <a:latin typeface="+mj-lt"/>
                <a:cs typeface="+mn-cs"/>
              </a:rPr>
              <a:t>...</a:t>
            </a:r>
            <a:br>
              <a:rPr lang="ru-RU" sz="2000" dirty="0">
                <a:latin typeface="+mj-lt"/>
                <a:cs typeface="+mn-cs"/>
              </a:rPr>
            </a:br>
            <a:r>
              <a:rPr lang="ru-RU" sz="2000" dirty="0">
                <a:latin typeface="+mj-lt"/>
                <a:cs typeface="+mn-cs"/>
              </a:rPr>
              <a:t>   Марат </a:t>
            </a:r>
            <a:r>
              <a:rPr lang="ru-RU" sz="2000" dirty="0" err="1">
                <a:latin typeface="+mj-lt"/>
                <a:cs typeface="+mn-cs"/>
              </a:rPr>
              <a:t>удзельнічаў</a:t>
            </a:r>
            <a:r>
              <a:rPr lang="ru-RU" sz="2000" dirty="0">
                <a:latin typeface="+mj-lt"/>
                <a:cs typeface="+mn-cs"/>
              </a:rPr>
              <a:t> у баях </a:t>
            </a:r>
            <a:r>
              <a:rPr lang="ru-RU" sz="2000" dirty="0" err="1">
                <a:latin typeface="+mj-lt"/>
                <a:cs typeface="+mn-cs"/>
              </a:rPr>
              <a:t>і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паказваў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адвагу</a:t>
            </a:r>
            <a:r>
              <a:rPr lang="ru-RU" sz="2000" dirty="0">
                <a:latin typeface="+mj-lt"/>
                <a:cs typeface="+mn-cs"/>
              </a:rPr>
              <a:t>, </a:t>
            </a:r>
            <a:r>
              <a:rPr lang="ru-RU" sz="2000" dirty="0" err="1">
                <a:latin typeface="+mj-lt"/>
                <a:cs typeface="+mn-cs"/>
              </a:rPr>
              <a:t>мужнасць</a:t>
            </a:r>
            <a:r>
              <a:rPr lang="ru-RU" sz="2000" dirty="0">
                <a:latin typeface="+mj-lt"/>
                <a:cs typeface="+mn-cs"/>
              </a:rPr>
              <a:t>, разам </a:t>
            </a:r>
            <a:r>
              <a:rPr lang="ru-RU" sz="2000" dirty="0" err="1">
                <a:latin typeface="+mj-lt"/>
                <a:cs typeface="+mn-cs"/>
              </a:rPr>
              <a:t>з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падрыўнікамі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мініраваў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чыгунку</a:t>
            </a:r>
            <a:r>
              <a:rPr lang="ru-RU" sz="2000" dirty="0">
                <a:latin typeface="+mj-lt"/>
                <a:cs typeface="+mn-cs"/>
              </a:rPr>
              <a:t>.</a:t>
            </a:r>
            <a:br>
              <a:rPr lang="ru-RU" sz="2000" dirty="0">
                <a:latin typeface="+mj-lt"/>
                <a:cs typeface="+mn-cs"/>
              </a:rPr>
            </a:br>
            <a:r>
              <a:rPr lang="ru-RU" sz="2000" dirty="0">
                <a:latin typeface="+mj-lt"/>
                <a:cs typeface="+mn-cs"/>
              </a:rPr>
              <a:t>   Марат </a:t>
            </a:r>
            <a:r>
              <a:rPr lang="ru-RU" sz="2000" dirty="0" err="1">
                <a:latin typeface="+mj-lt"/>
                <a:cs typeface="+mn-cs"/>
              </a:rPr>
              <a:t>загінуў</a:t>
            </a:r>
            <a:r>
              <a:rPr lang="ru-RU" sz="2000" dirty="0">
                <a:latin typeface="+mj-lt"/>
                <a:cs typeface="+mn-cs"/>
              </a:rPr>
              <a:t> у </a:t>
            </a:r>
            <a:r>
              <a:rPr lang="ru-RU" sz="2000" dirty="0" err="1">
                <a:latin typeface="+mj-lt"/>
                <a:cs typeface="+mn-cs"/>
              </a:rPr>
              <a:t>баі</a:t>
            </a:r>
            <a:r>
              <a:rPr lang="ru-RU" sz="2000" dirty="0">
                <a:latin typeface="+mj-lt"/>
                <a:cs typeface="+mn-cs"/>
              </a:rPr>
              <a:t>. </a:t>
            </a:r>
            <a:r>
              <a:rPr lang="ru-RU" sz="2000" dirty="0" err="1">
                <a:latin typeface="+mj-lt"/>
                <a:cs typeface="+mn-cs"/>
              </a:rPr>
              <a:t>Змагаўся</a:t>
            </a:r>
            <a:r>
              <a:rPr lang="ru-RU" sz="2000" dirty="0">
                <a:latin typeface="+mj-lt"/>
                <a:cs typeface="+mn-cs"/>
              </a:rPr>
              <a:t> да </a:t>
            </a:r>
            <a:r>
              <a:rPr lang="ru-RU" sz="2000" dirty="0" err="1">
                <a:latin typeface="+mj-lt"/>
                <a:cs typeface="+mn-cs"/>
              </a:rPr>
              <a:t>апошняй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кулі</a:t>
            </a:r>
            <a:r>
              <a:rPr lang="ru-RU" sz="2000" dirty="0">
                <a:latin typeface="+mj-lt"/>
                <a:cs typeface="+mn-cs"/>
              </a:rPr>
              <a:t>, а </a:t>
            </a:r>
            <a:r>
              <a:rPr lang="ru-RU" sz="2000" dirty="0" err="1">
                <a:latin typeface="+mj-lt"/>
                <a:cs typeface="+mn-cs"/>
              </a:rPr>
              <a:t>калі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ў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яго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засталася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адна</a:t>
            </a:r>
            <a:r>
              <a:rPr lang="ru-RU" sz="2000" dirty="0">
                <a:latin typeface="+mj-lt"/>
                <a:cs typeface="+mn-cs"/>
              </a:rPr>
              <a:t> граната, </a:t>
            </a:r>
            <a:r>
              <a:rPr lang="ru-RU" sz="2000" dirty="0" err="1">
                <a:latin typeface="+mj-lt"/>
                <a:cs typeface="+mn-cs"/>
              </a:rPr>
              <a:t>падпусціў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ворагаў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бліжэй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і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падарваў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іх</a:t>
            </a:r>
            <a:r>
              <a:rPr lang="ru-RU" sz="2000" dirty="0">
                <a:latin typeface="+mj-lt"/>
                <a:cs typeface="+mn-cs"/>
              </a:rPr>
              <a:t>... </a:t>
            </a:r>
            <a:r>
              <a:rPr lang="ru-RU" sz="2000" dirty="0" err="1">
                <a:latin typeface="+mj-lt"/>
                <a:cs typeface="+mn-cs"/>
              </a:rPr>
              <a:t>і</a:t>
            </a:r>
            <a:r>
              <a:rPr lang="ru-RU" sz="2000" dirty="0">
                <a:latin typeface="+mj-lt"/>
                <a:cs typeface="+mn-cs"/>
              </a:rPr>
              <a:t> </a:t>
            </a:r>
            <a:r>
              <a:rPr lang="ru-RU" sz="2000" dirty="0" err="1">
                <a:latin typeface="+mj-lt"/>
                <a:cs typeface="+mn-cs"/>
              </a:rPr>
              <a:t>сябя</a:t>
            </a:r>
            <a:r>
              <a:rPr lang="ru-RU" sz="2000" dirty="0">
                <a:latin typeface="+mj-lt"/>
                <a:cs typeface="+mn-cs"/>
              </a:rPr>
              <a:t>.</a:t>
            </a:r>
            <a:br>
              <a:rPr lang="ru-RU" sz="2000" dirty="0">
                <a:latin typeface="+mj-lt"/>
                <a:cs typeface="+mn-cs"/>
              </a:rPr>
            </a:br>
            <a:r>
              <a:rPr lang="ru-RU" sz="2000" dirty="0">
                <a:latin typeface="+mj-lt"/>
                <a:cs typeface="+mn-cs"/>
              </a:rPr>
              <a:t>  </a:t>
            </a:r>
            <a:endParaRPr lang="ru-RU" sz="2000" i="1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pic>
        <p:nvPicPr>
          <p:cNvPr id="105474" name="Picture 4" descr="D:\Мои документы2\Пионеры-герои\1f4ef5adafd6cdc3d3f3610f4aae575c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29175"/>
            <a:ext cx="7318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4" descr="D:\WINDOWS\Users\Aida\Рабочий стол\Рисунок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1002" y="3311524"/>
            <a:ext cx="2000264" cy="2708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http://www.photoshare.ru/data/22/22824/1/3rtzgw-s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7462" y="3310384"/>
            <a:ext cx="2214578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5477" name="Прямоугольник 5"/>
          <p:cNvSpPr>
            <a:spLocks noChangeArrowheads="1"/>
          </p:cNvSpPr>
          <p:nvPr/>
        </p:nvSpPr>
        <p:spPr bwMode="auto">
          <a:xfrm>
            <a:off x="3708400" y="3284538"/>
            <a:ext cx="2643188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rgbClr val="FF0000"/>
                </a:solidFill>
                <a:latin typeface="Corbel" pitchFamily="34" charset="0"/>
              </a:rPr>
              <a:t>У горадзе Мінску ўстаноўлены помнік піянеру-герою</a:t>
            </a:r>
            <a:r>
              <a:rPr lang="ru-RU" sz="2000">
                <a:latin typeface="Corbel" pitchFamily="34" charset="0"/>
              </a:rPr>
              <a:t> </a:t>
            </a:r>
            <a:r>
              <a:rPr lang="ru-RU" sz="2000" i="1">
                <a:solidFill>
                  <a:srgbClr val="FF0000"/>
                </a:solidFill>
                <a:latin typeface="Corbel" pitchFamily="34" charset="0"/>
              </a:rPr>
              <a:t>За мужнасць і  адвагу піянер Марат Казей быў удастоены званняГероя Савецкага Саюза</a:t>
            </a:r>
            <a:r>
              <a:rPr lang="ru-RU" i="1">
                <a:solidFill>
                  <a:srgbClr val="FF0000"/>
                </a:solidFill>
                <a:latin typeface="Corbel" pitchFamily="34" charset="0"/>
              </a:rPr>
              <a:t>. </a:t>
            </a:r>
            <a:endParaRPr lang="ru-RU">
              <a:latin typeface="Corbe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ar2.ucoz.ru/_pu/2/93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214422"/>
            <a:ext cx="3143272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259632" y="1196752"/>
            <a:ext cx="3429000" cy="467360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     Указ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а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м Пр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э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з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і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д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ы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ума В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я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рхо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ў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н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а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г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а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 С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а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вета СССР 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ад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 1 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жніўня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 1939 года 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ў мэтах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асаблівай адзнакі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грамадзян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, 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ганараваць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 зва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нне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 Героя С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а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ве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ц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к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а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г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а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 С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а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юза 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і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якія здзейснілі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 новы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я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 гер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аічныя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 под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з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в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і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г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і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, 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устанавілі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 медаль “З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а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л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а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тая 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Зорка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”, 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якая мела выгляд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  пя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ці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к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а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н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цова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й з</a:t>
            </a:r>
            <a:r>
              <a:rPr lang="ru-RU" sz="2000" b="1" i="1">
                <a:solidFill>
                  <a:srgbClr val="002060"/>
                </a:solidFill>
                <a:latin typeface="Arial" charset="0"/>
                <a:cs typeface="Arial" charset="0"/>
              </a:rPr>
              <a:t>оркі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>.</a:t>
            </a:r>
            <a:b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</a:br>
            <a: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  <a:t/>
            </a:r>
            <a:br>
              <a:rPr lang="ru-RU" sz="2000" b="1" i="1">
                <a:solidFill>
                  <a:srgbClr val="002060"/>
                </a:solidFill>
                <a:latin typeface="Calibri" pitchFamily="34" charset="0"/>
                <a:cs typeface="Arial" charset="0"/>
              </a:rPr>
            </a:br>
            <a:endParaRPr lang="ru-RU" sz="2000" b="1" i="1">
              <a:solidFill>
                <a:srgbClr val="002060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Box 1"/>
          <p:cNvSpPr txBox="1">
            <a:spLocks noChangeArrowheads="1"/>
          </p:cNvSpPr>
          <p:nvPr/>
        </p:nvSpPr>
        <p:spPr bwMode="auto">
          <a:xfrm>
            <a:off x="1042988" y="2420938"/>
            <a:ext cx="83581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Verdana" pitchFamily="34" charset="0"/>
              </a:rPr>
              <a:t>Вайна, вайна…камусьці  вельмі  больна,</a:t>
            </a:r>
          </a:p>
          <a:p>
            <a:r>
              <a:rPr lang="ru-RU" sz="2800">
                <a:latin typeface="Verdana" pitchFamily="34" charset="0"/>
              </a:rPr>
              <a:t>А хтось шукае новых скарбаў і чыноў…</a:t>
            </a:r>
          </a:p>
          <a:p>
            <a:r>
              <a:rPr lang="ru-RU" sz="2800">
                <a:latin typeface="Verdana" pitchFamily="34" charset="0"/>
              </a:rPr>
              <a:t>Сябры мае, усіх забітых у войнах</a:t>
            </a:r>
          </a:p>
          <a:p>
            <a:r>
              <a:rPr lang="ru-RU" sz="2800">
                <a:latin typeface="Verdana" pitchFamily="34" charset="0"/>
              </a:rPr>
              <a:t>Успомнім і хвіліну памаўчым.</a:t>
            </a:r>
          </a:p>
        </p:txBody>
      </p:sp>
      <p:pic>
        <p:nvPicPr>
          <p:cNvPr id="107522" name="Picture 4" descr="D:\Мои документы2\Пионеры-герои\1f4ef5adafd6cdc3d3f3610f4aae575c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4572000"/>
            <a:ext cx="73183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http://s48.radikal.ru/i122/0904/4b/683a2b54e0c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60648"/>
            <a:ext cx="2071687" cy="1958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http://s59.radikal.ru/i164/0904/01/e888ed8031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500571"/>
            <a:ext cx="2092770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http://s48.radikal.ru/i120/0904/46/6d6b17da880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4500570"/>
            <a:ext cx="2000250" cy="200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http://i063.radikal.ru/0904/7d/a16b76c601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332656"/>
            <a:ext cx="1881053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2.Колокола России (-)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459788" y="4762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4"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Box 1"/>
          <p:cNvSpPr txBox="1">
            <a:spLocks noChangeArrowheads="1"/>
          </p:cNvSpPr>
          <p:nvPr/>
        </p:nvSpPr>
        <p:spPr bwMode="auto">
          <a:xfrm>
            <a:off x="1042988" y="0"/>
            <a:ext cx="714375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Verdana" pitchFamily="34" charset="0"/>
              </a:rPr>
              <a:t>Хвіліна маўчання…</a:t>
            </a:r>
          </a:p>
          <a:p>
            <a:endParaRPr lang="ru-RU" sz="3600" b="1">
              <a:latin typeface="Verdana" pitchFamily="34" charset="0"/>
            </a:endParaRPr>
          </a:p>
          <a:p>
            <a:r>
              <a:rPr lang="ru-RU" sz="3200" b="1">
                <a:latin typeface="Verdana" pitchFamily="34" charset="0"/>
              </a:rPr>
              <a:t>Схіліцеся, і малады, і стары,</a:t>
            </a:r>
          </a:p>
          <a:p>
            <a:endParaRPr lang="ru-RU" sz="3200" b="1">
              <a:latin typeface="Verdana" pitchFamily="34" charset="0"/>
            </a:endParaRPr>
          </a:p>
          <a:p>
            <a:r>
              <a:rPr lang="ru-RU" sz="3200" b="1">
                <a:latin typeface="Verdana" pitchFamily="34" charset="0"/>
              </a:rPr>
              <a:t>У гонар тых, хто за шчасце,</a:t>
            </a:r>
          </a:p>
          <a:p>
            <a:endParaRPr lang="ru-RU" sz="3200" b="1">
              <a:latin typeface="Verdana" pitchFamily="34" charset="0"/>
            </a:endParaRPr>
          </a:p>
          <a:p>
            <a:r>
              <a:rPr lang="ru-RU" sz="3200" b="1">
                <a:latin typeface="Verdana" pitchFamily="34" charset="0"/>
              </a:rPr>
              <a:t>Хто жыццё за нас  аддаў.</a:t>
            </a:r>
          </a:p>
        </p:txBody>
      </p:sp>
      <p:pic>
        <p:nvPicPr>
          <p:cNvPr id="108546" name="Picture 4" descr="D:\Мои документы2\Пионеры-герои\1f4ef5adafd6cdc3d3f3610f4aae575c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81525"/>
            <a:ext cx="73183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1723" y="3663172"/>
            <a:ext cx="4232330" cy="3070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8548" name="Picture 5" descr="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3716338"/>
            <a:ext cx="31686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7926387" cy="1431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sz="4000" dirty="0" smtClean="0">
                <a:solidFill>
                  <a:schemeClr val="tx2">
                    <a:satMod val="130000"/>
                  </a:schemeClr>
                </a:solidFill>
              </a:rPr>
              <a:t>К.Юон “Парад на Чырвонай плошчы 7лістапада 1941 г.”</a:t>
            </a:r>
            <a:endParaRPr lang="ru-RU" sz="40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0244" name="Picture 4" descr="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7500990" cy="4548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extBox 1"/>
          <p:cNvSpPr txBox="1">
            <a:spLocks noChangeArrowheads="1"/>
          </p:cNvSpPr>
          <p:nvPr/>
        </p:nvSpPr>
        <p:spPr bwMode="auto">
          <a:xfrm>
            <a:off x="1042988" y="549275"/>
            <a:ext cx="864393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Verdana" pitchFamily="34" charset="0"/>
              </a:rPr>
              <a:t>І  кладуць кветкі на могілкі,</a:t>
            </a:r>
          </a:p>
          <a:p>
            <a:r>
              <a:rPr lang="ru-RU" sz="2400" b="1">
                <a:latin typeface="Verdana" pitchFamily="34" charset="0"/>
              </a:rPr>
              <a:t>Не! Ніхто не забыты і нішто не забыта.</a:t>
            </a:r>
          </a:p>
          <a:p>
            <a:r>
              <a:rPr lang="ru-RU" sz="2400" b="1">
                <a:latin typeface="Verdana" pitchFamily="34" charset="0"/>
              </a:rPr>
              <a:t>Людзі! Пакуль сэрца стукае,</a:t>
            </a:r>
          </a:p>
          <a:p>
            <a:r>
              <a:rPr lang="ru-RU" sz="2400" b="1">
                <a:latin typeface="Verdana" pitchFamily="34" charset="0"/>
              </a:rPr>
              <a:t>Памятайце, якою цаною заваявана шчасце,</a:t>
            </a:r>
          </a:p>
          <a:p>
            <a:r>
              <a:rPr lang="ru-RU" sz="2400" b="1">
                <a:latin typeface="Verdana" pitchFamily="34" charset="0"/>
              </a:rPr>
              <a:t>Калі ласка, памятайце!</a:t>
            </a:r>
          </a:p>
        </p:txBody>
      </p:sp>
      <p:pic>
        <p:nvPicPr>
          <p:cNvPr id="109570" name="Picture 4" descr="D:\Мои документы2\Пионеры-герои\1f4ef5adafd6cdc3d3f3610f4aae575c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81525"/>
            <a:ext cx="73183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71059" y="3088117"/>
            <a:ext cx="3877579" cy="3182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D:\My private\день Победы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1095" y="3059965"/>
            <a:ext cx="3821150" cy="3163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5" descr="D:\My private\картинки\анимации\звезды\звезды1\92929cc364004948313f7d3b76cef30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21812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Picture 5" descr="D:\My private\картинки\анимации\звезды\звезды1\92929cc364004948313f7d3b76cef30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14313"/>
            <a:ext cx="21812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5" descr="D:\My private\картинки\анимации\звезды\звезды1\92929cc364004948313f7d3b76cef30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214313"/>
            <a:ext cx="21812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6" name="Picture 4" descr="D:\Мои документы2\Пионеры-герои\1f4ef5adafd6cdc3d3f3610f4aae575c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581525"/>
            <a:ext cx="73183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7" name="Picture 8" descr="100704922_large_02_Prazdnik_Vesnu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1268413"/>
            <a:ext cx="817245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15888"/>
            <a:ext cx="9429750" cy="14319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sz="4800" dirty="0" smtClean="0">
                <a:solidFill>
                  <a:schemeClr val="tx2">
                    <a:satMod val="130000"/>
                  </a:schemeClr>
                </a:solidFill>
              </a:rPr>
              <a:t>Мемарыяльны комплекс </a:t>
            </a:r>
            <a:br>
              <a:rPr lang="be-BY" sz="4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be-BY" sz="4500" dirty="0" smtClean="0">
                <a:solidFill>
                  <a:schemeClr val="tx2">
                    <a:satMod val="130000"/>
                  </a:schemeClr>
                </a:solidFill>
              </a:rPr>
              <a:t>“Брэсцкая крэпасць – герой”</a:t>
            </a:r>
            <a:endParaRPr lang="ru-RU" sz="45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88068" name="Picture 7" descr="&amp;Fcy;&amp;ocy;&amp;tcy;&amp;ocy; &amp;bcy;&amp;lcy;&amp;ocy;&amp;gcy; Respek! - &amp;Ocy;&amp;rcy;&amp;icy;&amp;gcy;&amp;icy;&amp;ncy;&amp;acy;&amp;lcy;&amp;softcy;&amp;ncy;&amp;ycy;&amp;jcy; &amp;rcy;&amp;acy;&amp;zcy;&amp;mcy;&amp;iecy;&amp;r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7443334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1619" name="Picture 4" descr="D:\Мои документы2\Пионеры-герои\1f4ef5adafd6cdc3d3f3610f4aae575c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581525"/>
            <a:ext cx="73183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5" descr="&amp;Fcy;&amp;ocy;&amp;tcy;&amp;ocy; &amp;bcy;&amp;lcy;&amp;ocy;&amp;gcy; Respek! - &amp;Ocy;&amp;rcy;&amp;icy;&amp;gcy;&amp;icy;&amp;ncy;&amp;acy;&amp;lcy;&amp;softcy;&amp;ncy;&amp;ycy;&amp;jcy; &amp;rcy;&amp;acy;&amp;zcy;&amp;mcy;&amp;iecy;&amp;r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3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5" descr="&amp;Bcy;&amp;rcy;&amp;iecy;&amp;scy;&amp;tcy;&amp;scy;&amp;kcy;&amp;acy;&amp;yacy; &amp;Kcy;&amp;rcy;&amp;iecy;&amp;pcy;&amp;ocy;&amp;scy;&amp;tcy;&amp;softcy; (40 &amp;fcy;&amp;ocy;&amp;tcy;&amp;ocy;) &amp;Fcy;&amp;ocy;&amp;tcy;&amp;ocy; &amp;numero;29"/>
          <p:cNvPicPr>
            <a:picLocks noChangeAspect="1" noChangeArrowheads="1"/>
          </p:cNvPicPr>
          <p:nvPr/>
        </p:nvPicPr>
        <p:blipFill>
          <a:blip r:embed="rId2"/>
          <a:srcRect t="6120" b="5434"/>
          <a:stretch>
            <a:fillRect/>
          </a:stretch>
        </p:blipFill>
        <p:spPr bwMode="auto">
          <a:xfrm>
            <a:off x="0" y="-41275"/>
            <a:ext cx="9144000" cy="689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4" descr="&amp;Bcy;&amp;rcy;&amp;iecy;&amp;scy;&amp;tcy;&amp;scy;&amp;kcy;&amp;acy;&amp;yacy; &amp;Kcy;&amp;rcy;&amp;iecy;&amp;pcy;&amp;ocy;&amp;scy;&amp;tcy;&amp;softcy; (40 &amp;fcy;&amp;ocy;&amp;tcy;&amp;ocy;) &amp;Fcy;&amp;ocy;&amp;tcy;&amp;ocy; &amp;numero;3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t="6006" b="17708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11571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5715" name="Picture 4" descr="&amp;Bcy;&amp;rcy;&amp;iecy;&amp;scy;&amp;tcy;&amp;scy;&amp;kcy;&amp;acy;&amp;yacy; &amp;Kcy;&amp;rcy;&amp;iecy;&amp;pcy;&amp;ocy;&amp;scy;&amp;tcy;&amp;softcy; (40 &amp;fcy;&amp;ocy;&amp;tcy;&amp;ocy;) &amp;Fcy;&amp;ocy;&amp;tcy;&amp;ocy; &amp;numero;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435100" y="274638"/>
            <a:ext cx="7499350" cy="827087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be-BY" smtClean="0">
                <a:effectLst/>
                <a:latin typeface="Arial" charset="0"/>
              </a:rPr>
              <a:t>     Трагедыя в.Хатынь</a:t>
            </a:r>
            <a:endParaRPr lang="ru-RU" smtClean="0">
              <a:effectLst/>
              <a:latin typeface="Arial" charset="0"/>
            </a:endParaRPr>
          </a:p>
        </p:txBody>
      </p:sp>
      <p:sp>
        <p:nvSpPr>
          <p:cNvPr id="118786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1981200"/>
            <a:ext cx="6192837" cy="41148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be-BY" smtClean="0">
                <a:latin typeface="Arial" charset="0"/>
              </a:rPr>
              <a:t>   </a:t>
            </a:r>
            <a:r>
              <a:rPr lang="be-BY" sz="4000" smtClean="0">
                <a:latin typeface="Arial" charset="0"/>
              </a:rPr>
              <a:t>Вёску Хатынь спалілі разам з жыхарамі </a:t>
            </a:r>
            <a:r>
              <a:rPr lang="be-BY" sz="4000" smtClean="0">
                <a:solidFill>
                  <a:srgbClr val="FF0000"/>
                </a:solidFill>
                <a:latin typeface="Arial" charset="0"/>
              </a:rPr>
              <a:t>23 сакавіка 1943 года.</a:t>
            </a:r>
          </a:p>
          <a:p>
            <a:pPr>
              <a:buFont typeface="Wingdings 2" pitchFamily="18" charset="2"/>
              <a:buNone/>
            </a:pPr>
            <a:r>
              <a:rPr lang="be-BY" sz="4000" smtClean="0">
                <a:latin typeface="Arial" charset="0"/>
              </a:rPr>
              <a:t>   </a:t>
            </a:r>
            <a:r>
              <a:rPr lang="be-BY" sz="4000" smtClean="0">
                <a:solidFill>
                  <a:srgbClr val="FF0000"/>
                </a:solidFill>
                <a:latin typeface="Arial" charset="0"/>
              </a:rPr>
              <a:t>149 чалавек</a:t>
            </a:r>
            <a:r>
              <a:rPr lang="be-BY" sz="4000" smtClean="0">
                <a:latin typeface="Arial" charset="0"/>
              </a:rPr>
              <a:t> загінулі і толькі </a:t>
            </a:r>
            <a:r>
              <a:rPr lang="be-BY" sz="4000" smtClean="0">
                <a:solidFill>
                  <a:srgbClr val="FF0000"/>
                </a:solidFill>
                <a:latin typeface="Arial" charset="0"/>
              </a:rPr>
              <a:t>2 чалавека</a:t>
            </a:r>
            <a:r>
              <a:rPr lang="be-BY" sz="4000" smtClean="0">
                <a:latin typeface="Arial" charset="0"/>
              </a:rPr>
              <a:t> засталіся жывымі.</a:t>
            </a:r>
          </a:p>
          <a:p>
            <a:pPr>
              <a:buFont typeface="Wingdings 2" pitchFamily="18" charset="2"/>
              <a:buNone/>
            </a:pPr>
            <a:endParaRPr lang="ru-RU" sz="4000" smtClean="0">
              <a:latin typeface="Arial" charset="0"/>
            </a:endParaRPr>
          </a:p>
        </p:txBody>
      </p:sp>
      <p:pic>
        <p:nvPicPr>
          <p:cNvPr id="94211" name="Picture 7" descr="mainp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1828800"/>
            <a:ext cx="28384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4" descr="img--i-38010-w-6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74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2060575"/>
            <a:ext cx="5551488" cy="32004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be-BY" sz="5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be-BY" sz="54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65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8786" name="Picture 3" descr="hatun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260350"/>
            <a:ext cx="8215312" cy="1431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sz="4000" dirty="0" smtClean="0">
                <a:solidFill>
                  <a:schemeClr val="tx2">
                    <a:satMod val="130000"/>
                  </a:schemeClr>
                </a:solidFill>
              </a:rPr>
              <a:t>Л.Карташоў “Масква 1941 г.”</a:t>
            </a:r>
            <a:endParaRPr lang="ru-RU" sz="40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1268" name="Picture 4" descr="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00808"/>
            <a:ext cx="7286676" cy="4746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музыка для сна.mp3">
            <a:hlinkClick r:id="" action="ppaction://media"/>
          </p:cNvPr>
          <p:cNvPicPr>
            <a:picLocks noGrp="1" noRot="1" noChangeAspect="1" noChangeArrowheads="1"/>
          </p:cNvPicPr>
          <p:nvPr>
            <p:ph type="tbl" idx="4294967295"/>
            <a:audi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535238"/>
            <a:ext cx="279400" cy="277812"/>
          </a:xfrm>
        </p:spPr>
      </p:pic>
      <p:pic>
        <p:nvPicPr>
          <p:cNvPr id="119810" name="Picture 27" descr="img--i-38009-w-6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1213" fill="hold"/>
                                        <p:tgtEl>
                                          <p:spTgt spid="5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6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0b0cff8f8676a0267f639c11d0960a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71600" y="260648"/>
            <a:ext cx="5357813" cy="1285875"/>
          </a:xfrm>
        </p:spPr>
        <p:txBody>
          <a:bodyPr anchor="b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b="1" dirty="0" smtClean="0">
                <a:ln/>
                <a:solidFill>
                  <a:schemeClr val="accent3"/>
                </a:solidFill>
                <a:effectLst/>
              </a:rPr>
              <a:t>За 4 гады вайны:</a:t>
            </a:r>
            <a:endParaRPr lang="ru-RU" b="1" dirty="0" smtClean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98307" name="Picture 2" descr="Картинка 100 из 205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500306"/>
            <a:ext cx="4000500" cy="3252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1859" name="Прямоугольник 3"/>
          <p:cNvSpPr>
            <a:spLocks noChangeArrowheads="1"/>
          </p:cNvSpPr>
          <p:nvPr/>
        </p:nvSpPr>
        <p:spPr bwMode="auto">
          <a:xfrm>
            <a:off x="1116013" y="1916113"/>
            <a:ext cx="83581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orbel" pitchFamily="34" charset="0"/>
              </a:rPr>
              <a:t>Заг</a:t>
            </a:r>
            <a:r>
              <a:rPr lang="en-US" sz="2800" b="1">
                <a:latin typeface="Gill Sans MT" pitchFamily="34" charset="0"/>
              </a:rPr>
              <a:t>i</a:t>
            </a:r>
            <a:r>
              <a:rPr lang="ru-RU" sz="2800" b="1">
                <a:latin typeface="Corbel" pitchFamily="34" charset="0"/>
              </a:rPr>
              <a:t>нул</a:t>
            </a:r>
            <a:r>
              <a:rPr lang="en-US" sz="2800" b="1">
                <a:latin typeface="Gill Sans MT" pitchFamily="34" charset="0"/>
              </a:rPr>
              <a:t>i</a:t>
            </a:r>
            <a:r>
              <a:rPr lang="ru-RU" sz="2800" b="1">
                <a:latin typeface="Corbel" pitchFamily="34" charset="0"/>
              </a:rPr>
              <a:t>: </a:t>
            </a:r>
            <a:r>
              <a:rPr lang="ru-RU" sz="2800" b="1">
                <a:solidFill>
                  <a:srgbClr val="FF0000"/>
                </a:solidFill>
                <a:latin typeface="Corbel" pitchFamily="34" charset="0"/>
              </a:rPr>
              <a:t>6,8 млн. салдат </a:t>
            </a:r>
          </a:p>
          <a:p>
            <a:r>
              <a:rPr lang="ru-RU" sz="2800" b="1">
                <a:latin typeface="Corbel" pitchFamily="34" charset="0"/>
              </a:rPr>
              <a:t>Папалі ў палон і </a:t>
            </a:r>
          </a:p>
          <a:p>
            <a:r>
              <a:rPr lang="ru-RU" sz="2800" b="1">
                <a:latin typeface="Corbel" pitchFamily="34" charset="0"/>
              </a:rPr>
              <a:t>прапалі без вестак </a:t>
            </a:r>
            <a:r>
              <a:rPr lang="ru-RU" sz="2800">
                <a:latin typeface="Corbel" pitchFamily="34" charset="0"/>
              </a:rPr>
              <a:t>–</a:t>
            </a:r>
          </a:p>
          <a:p>
            <a:r>
              <a:rPr lang="ru-RU" sz="2800">
                <a:latin typeface="Corbel" pitchFamily="34" charset="0"/>
              </a:rPr>
              <a:t> </a:t>
            </a:r>
            <a:r>
              <a:rPr lang="ru-RU" sz="2800" b="1">
                <a:solidFill>
                  <a:srgbClr val="FF0000"/>
                </a:solidFill>
                <a:latin typeface="Corbel" pitchFamily="34" charset="0"/>
              </a:rPr>
              <a:t>4,4 млн.</a:t>
            </a:r>
            <a:r>
              <a:rPr lang="ru-RU" sz="2800">
                <a:solidFill>
                  <a:srgbClr val="FF0000"/>
                </a:solidFill>
                <a:latin typeface="Corbel" pitchFamily="34" charset="0"/>
              </a:rPr>
              <a:t> </a:t>
            </a:r>
            <a:r>
              <a:rPr lang="ru-RU" sz="2800" b="1">
                <a:solidFill>
                  <a:srgbClr val="FF0000"/>
                </a:solidFill>
              </a:rPr>
              <a:t>чалавек</a:t>
            </a:r>
            <a:endParaRPr lang="ru-RU" sz="2800" b="1"/>
          </a:p>
        </p:txBody>
      </p:sp>
      <p:sp>
        <p:nvSpPr>
          <p:cNvPr id="121860" name="TextBox 4"/>
          <p:cNvSpPr txBox="1">
            <a:spLocks noChangeArrowheads="1"/>
          </p:cNvSpPr>
          <p:nvPr/>
        </p:nvSpPr>
        <p:spPr bwMode="auto">
          <a:xfrm>
            <a:off x="1116013" y="4005263"/>
            <a:ext cx="37861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orbel" pitchFamily="34" charset="0"/>
              </a:rPr>
              <a:t>У час Вялікай Айчыннай  вайны ўсяго загінула </a:t>
            </a:r>
            <a:r>
              <a:rPr lang="ru-RU" sz="2800" b="1">
                <a:solidFill>
                  <a:srgbClr val="FF0000"/>
                </a:solidFill>
                <a:latin typeface="Corbel" pitchFamily="34" charset="0"/>
              </a:rPr>
              <a:t>26,6 млн. </a:t>
            </a:r>
            <a:r>
              <a:rPr lang="ru-RU" sz="2800" b="1">
                <a:latin typeface="Corbel" pitchFamily="34" charset="0"/>
              </a:rPr>
              <a:t>ч</a:t>
            </a:r>
            <a:r>
              <a:rPr lang="ru-RU" sz="2800" b="1"/>
              <a:t>а</a:t>
            </a:r>
            <a:r>
              <a:rPr lang="ru-RU" sz="2800" b="1">
                <a:latin typeface="Corbel" pitchFamily="34" charset="0"/>
              </a:rPr>
              <a:t>л</a:t>
            </a:r>
            <a:r>
              <a:rPr lang="ru-RU" sz="2800" b="1"/>
              <a:t>а</a:t>
            </a:r>
            <a:r>
              <a:rPr lang="ru-RU" sz="2800" b="1">
                <a:latin typeface="Corbel" pitchFamily="34" charset="0"/>
              </a:rPr>
              <a:t>век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990600" y="500063"/>
            <a:ext cx="8153400" cy="5334000"/>
          </a:xfrm>
        </p:spPr>
        <p:txBody>
          <a:bodyPr/>
          <a:lstStyle/>
          <a:p>
            <a:pPr eaLnBrk="1" hangingPunct="1"/>
            <a:r>
              <a:rPr lang="ru-RU" smtClean="0"/>
              <a:t>«</a:t>
            </a:r>
            <a:r>
              <a:rPr lang="be-BY" smtClean="0"/>
              <a:t>З агульнай колькасці 9200 беларускіх сёл і вёсак, разбураных і спаленых гітлераўцамі за гады Вялікай Айчыннай вайны, 4885 было знішчана карнікамі. Поўнасцю з усімі жыхарамі было знішчана 627</a:t>
            </a:r>
            <a:r>
              <a:rPr lang="ru-RU" smtClean="0"/>
              <a:t>»</a:t>
            </a:r>
            <a:r>
              <a:rPr lang="be-BY" smtClean="0"/>
              <a:t>.</a:t>
            </a:r>
            <a:endParaRPr lang="en-US" smtClean="0"/>
          </a:p>
          <a:p>
            <a:pPr eaLnBrk="1" hangingPunct="1">
              <a:buFont typeface="Wingdings" pitchFamily="2" charset="2"/>
              <a:buNone/>
            </a:pPr>
            <a:endParaRPr lang="be-BY" smtClean="0"/>
          </a:p>
          <a:p>
            <a:pPr algn="r" eaLnBrk="1" hangingPunct="1">
              <a:buFont typeface="Wingdings" pitchFamily="2" charset="2"/>
              <a:buNone/>
            </a:pPr>
            <a:r>
              <a:rPr lang="be-BY" sz="2800" smtClean="0"/>
              <a:t>Кніга-помнік </a:t>
            </a:r>
            <a:r>
              <a:rPr lang="ru-RU" sz="2800" smtClean="0"/>
              <a:t>«</a:t>
            </a:r>
            <a:r>
              <a:rPr lang="be-BY" sz="2800" smtClean="0"/>
              <a:t>Я з вогненнай вёскі</a:t>
            </a:r>
            <a:r>
              <a:rPr lang="ru-RU" sz="2800" smtClean="0"/>
              <a:t>»</a:t>
            </a:r>
            <a:r>
              <a:rPr lang="be-BY" sz="2800" smtClean="0"/>
              <a:t>,</a:t>
            </a:r>
            <a:endParaRPr lang="ru-RU" sz="2800" smtClean="0"/>
          </a:p>
          <a:p>
            <a:pPr algn="r" eaLnBrk="1" hangingPunct="1">
              <a:buFont typeface="Wingdings" pitchFamily="2" charset="2"/>
              <a:buNone/>
            </a:pPr>
            <a:r>
              <a:rPr lang="ru-RU" sz="2800" smtClean="0"/>
              <a:t>А. Адамовіч, Я. Брыль, Ул. </a:t>
            </a:r>
            <a:r>
              <a:rPr lang="en-US" sz="2800" smtClean="0"/>
              <a:t>Калеснік</a:t>
            </a:r>
            <a:endParaRPr lang="ru-RU" sz="2800" smtClean="0"/>
          </a:p>
        </p:txBody>
      </p:sp>
      <p:pic>
        <p:nvPicPr>
          <p:cNvPr id="99331" name="Picture 3" descr="Фото0825"/>
          <p:cNvPicPr>
            <a:picLocks noChangeAspect="1" noChangeArrowheads="1"/>
          </p:cNvPicPr>
          <p:nvPr/>
        </p:nvPicPr>
        <p:blipFill>
          <a:blip r:embed="rId2" cstate="print"/>
          <a:srcRect l="12560" t="8115" r="12073" b="4711"/>
          <a:stretch>
            <a:fillRect/>
          </a:stretch>
        </p:blipFill>
        <p:spPr bwMode="auto">
          <a:xfrm>
            <a:off x="1259632" y="3573016"/>
            <a:ext cx="1714512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90600" y="714375"/>
            <a:ext cx="8153400" cy="5486400"/>
          </a:xfrm>
        </p:spPr>
        <p:txBody>
          <a:bodyPr/>
          <a:lstStyle/>
          <a:p>
            <a:pPr eaLnBrk="1" hangingPunct="1"/>
            <a:r>
              <a:rPr lang="ru-RU" sz="3600" smtClean="0"/>
              <a:t>«</a:t>
            </a:r>
            <a:r>
              <a:rPr lang="be-BY" sz="3600" smtClean="0"/>
              <a:t>Людскія страты на тэрыторыі Беларусі ў гады Вялікай Айчыннай вайны (1941-1945 гг.), заснаваныя на архіўных даных, складаюць </a:t>
            </a:r>
          </a:p>
          <a:p>
            <a:pPr eaLnBrk="1" hangingPunct="1">
              <a:buFont typeface="Wingdings" pitchFamily="2" charset="2"/>
              <a:buNone/>
            </a:pPr>
            <a:r>
              <a:rPr lang="be-BY" sz="3600" smtClean="0"/>
              <a:t>   </a:t>
            </a:r>
            <a:r>
              <a:rPr lang="be-BY" sz="3600" smtClean="0">
                <a:solidFill>
                  <a:srgbClr val="FF0000"/>
                </a:solidFill>
              </a:rPr>
              <a:t>2 мільёны 596 тысяч 676 чалавек</a:t>
            </a:r>
            <a:r>
              <a:rPr lang="be-BY" sz="3600" smtClean="0"/>
              <a:t>, у тым ліку мірнага насельніцтва </a:t>
            </a:r>
            <a:r>
              <a:rPr lang="ru-RU" sz="3600" smtClean="0"/>
              <a:t>—</a:t>
            </a:r>
          </a:p>
          <a:p>
            <a:pPr eaLnBrk="1" hangingPunct="1">
              <a:buFont typeface="Wingdings" pitchFamily="2" charset="2"/>
              <a:buNone/>
            </a:pPr>
            <a:r>
              <a:rPr lang="be-BY" sz="3600" smtClean="0"/>
              <a:t>  </a:t>
            </a:r>
            <a:r>
              <a:rPr lang="be-BY" sz="3600" smtClean="0">
                <a:solidFill>
                  <a:srgbClr val="FF0000"/>
                </a:solidFill>
              </a:rPr>
              <a:t>1 мільён 409 тысяч 225 чалавек</a:t>
            </a:r>
            <a:r>
              <a:rPr lang="ru-RU" sz="3600" smtClean="0">
                <a:solidFill>
                  <a:srgbClr val="FF0000"/>
                </a:solidFill>
              </a:rPr>
              <a:t>».</a:t>
            </a:r>
            <a:endParaRPr lang="en-US" sz="360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sz="3600" smtClean="0"/>
          </a:p>
          <a:p>
            <a:pPr algn="r" eaLnBrk="1" hangingPunct="1">
              <a:buFont typeface="Wingdings" pitchFamily="2" charset="2"/>
              <a:buNone/>
            </a:pPr>
            <a:r>
              <a:rPr lang="ru-RU" sz="2000" smtClean="0"/>
              <a:t>Газета «Звязда», 21 чэрвеня 2001 г.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42988" y="2058988"/>
            <a:ext cx="7777162" cy="3101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800" smtClean="0"/>
              <a:t> </a:t>
            </a:r>
            <a:r>
              <a:rPr lang="ru-RU" b="1" smtClean="0"/>
              <a:t>Трэба адрэзаць дарогу да войнаў,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b="1" smtClean="0"/>
              <a:t> Каб чалавецтва магло жыць спакойна.</a:t>
            </a:r>
          </a:p>
          <a:p>
            <a:pPr algn="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b="1" smtClean="0"/>
              <a:t>                                                   </a:t>
            </a:r>
          </a:p>
          <a:p>
            <a:pPr algn="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b="1" smtClean="0"/>
              <a:t>П. Броўка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990600" y="609600"/>
            <a:ext cx="8153400" cy="5257800"/>
          </a:xfrm>
        </p:spPr>
        <p:txBody>
          <a:bodyPr/>
          <a:lstStyle/>
          <a:p>
            <a:pPr eaLnBrk="1" hangingPunct="1"/>
            <a:r>
              <a:rPr lang="be-BY" smtClean="0"/>
              <a:t> </a:t>
            </a:r>
            <a:r>
              <a:rPr lang="be-BY" b="1" u="sng" smtClean="0"/>
              <a:t>Гуманізм </a:t>
            </a:r>
            <a:r>
              <a:rPr lang="ru-RU" smtClean="0"/>
              <a:t>—</a:t>
            </a:r>
            <a:r>
              <a:rPr lang="be-BY" smtClean="0"/>
              <a:t> чалавечнасць у грамадскай дзейнасці, у адносінах да людзей.</a:t>
            </a:r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be-BY" smtClean="0"/>
          </a:p>
          <a:p>
            <a:pPr eaLnBrk="1" hangingPunct="1"/>
            <a:r>
              <a:rPr lang="be-BY" smtClean="0"/>
              <a:t> </a:t>
            </a:r>
            <a:r>
              <a:rPr lang="be-BY" b="1" u="sng" smtClean="0"/>
              <a:t>Фашызм</a:t>
            </a:r>
            <a:r>
              <a:rPr lang="be-BY" smtClean="0"/>
              <a:t> </a:t>
            </a:r>
            <a:r>
              <a:rPr lang="ru-RU" smtClean="0"/>
              <a:t>—</a:t>
            </a:r>
            <a:r>
              <a:rPr lang="be-BY" smtClean="0"/>
              <a:t> тэрарыстычныя дзеянні, накіраваныя на знішчэнне людзей, цэлых нацый.</a:t>
            </a:r>
            <a:endParaRPr lang="ru-RU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90600" y="457200"/>
            <a:ext cx="81534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600" b="1" u="sng" smtClean="0"/>
              <a:t> Гуманізм</a:t>
            </a:r>
            <a:r>
              <a:rPr lang="be-BY" sz="3600" b="1" u="sng" smtClean="0"/>
              <a:t> </a:t>
            </a:r>
            <a:r>
              <a:rPr lang="be-BY" sz="3600" b="1" smtClean="0"/>
              <a:t>                      </a:t>
            </a:r>
            <a:r>
              <a:rPr lang="be-BY" sz="3600" b="1" u="sng" smtClean="0"/>
              <a:t>Фашызм</a:t>
            </a:r>
            <a:endParaRPr lang="en-US" sz="3600" b="1" u="sng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e-BY" b="1" smtClean="0"/>
              <a:t>                       			                  </a:t>
            </a:r>
            <a:endParaRPr lang="en-US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mtClean="0"/>
              <a:t>  чалавечнасць 	             смерць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mtClean="0"/>
              <a:t>					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mtClean="0"/>
              <a:t>  гонар			             пакуты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mtClean="0"/>
              <a:t>				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mtClean="0"/>
              <a:t>  сумленнасць    		  варожасць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mtClean="0"/>
              <a:t>		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mtClean="0"/>
              <a:t>  адказнасць			  нянавісць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mtClean="0"/>
              <a:t>			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smtClean="0">
                <a:solidFill>
                  <a:schemeClr val="tx2">
                    <a:satMod val="130000"/>
                  </a:schemeClr>
                </a:solidFill>
              </a:rPr>
              <a:t>Героі мірнага часу</a:t>
            </a:r>
            <a:endParaRPr lang="ru-RU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28002" name="Rectangle 3"/>
          <p:cNvSpPr>
            <a:spLocks noGrp="1" noChangeArrowheads="1"/>
          </p:cNvSpPr>
          <p:nvPr>
            <p:ph idx="1"/>
          </p:nvPr>
        </p:nvSpPr>
        <p:spPr>
          <a:xfrm>
            <a:off x="928688" y="2000250"/>
            <a:ext cx="4106862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be-BY" sz="3600" smtClean="0"/>
              <a:t>Медаль </a:t>
            </a:r>
          </a:p>
          <a:p>
            <a:pPr eaLnBrk="1" hangingPunct="1">
              <a:buFont typeface="Wingdings" pitchFamily="2" charset="2"/>
              <a:buNone/>
            </a:pPr>
            <a:r>
              <a:rPr lang="be-BY" sz="3600" smtClean="0"/>
              <a:t>Героя Беларусі</a:t>
            </a:r>
          </a:p>
          <a:p>
            <a:pPr eaLnBrk="1" hangingPunct="1">
              <a:buFontTx/>
              <a:buChar char="-"/>
            </a:pPr>
            <a:r>
              <a:rPr lang="be-BY" smtClean="0"/>
              <a:t>вышэйшая </a:t>
            </a:r>
          </a:p>
          <a:p>
            <a:pPr eaLnBrk="1" hangingPunct="1">
              <a:buFont typeface="Wingdings" pitchFamily="2" charset="2"/>
              <a:buNone/>
            </a:pPr>
            <a:r>
              <a:rPr lang="be-BY" smtClean="0"/>
              <a:t>ўзнагарода </a:t>
            </a:r>
          </a:p>
          <a:p>
            <a:pPr eaLnBrk="1" hangingPunct="1">
              <a:buFont typeface="Wingdings" pitchFamily="2" charset="2"/>
              <a:buNone/>
            </a:pPr>
            <a:r>
              <a:rPr lang="be-BY" smtClean="0"/>
              <a:t>ў нашай краіне                      </a:t>
            </a:r>
            <a:endParaRPr lang="ru-RU" smtClean="0"/>
          </a:p>
        </p:txBody>
      </p:sp>
      <p:pic>
        <p:nvPicPr>
          <p:cNvPr id="104452" name="Picture 4" descr="Фото08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857364"/>
            <a:ext cx="3489325" cy="4652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sz="4000" dirty="0" smtClean="0">
                <a:solidFill>
                  <a:schemeClr val="tx2">
                    <a:satMod val="130000"/>
                  </a:schemeClr>
                </a:solidFill>
              </a:rPr>
              <a:t>Першы Герой Беларусі</a:t>
            </a:r>
            <a:br>
              <a:rPr lang="be-BY" sz="40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be-BY" sz="4000" dirty="0" smtClean="0">
                <a:solidFill>
                  <a:schemeClr val="tx2">
                    <a:satMod val="130000"/>
                  </a:schemeClr>
                </a:solidFill>
              </a:rPr>
              <a:t>Уладзімір Мікалаевіч Карват</a:t>
            </a:r>
            <a:endParaRPr lang="ru-RU" sz="40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4286250" y="1981200"/>
            <a:ext cx="4357688" cy="1019175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be-BY" sz="1800" smtClean="0"/>
              <a:t>Помнік у в. Арабаўшчына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be-BY" sz="1800" smtClean="0"/>
              <a:t>Баранавіцкага р-на                                            </a:t>
            </a:r>
            <a:endParaRPr lang="ru-RU" sz="1800" smtClean="0"/>
          </a:p>
        </p:txBody>
      </p:sp>
      <p:pic>
        <p:nvPicPr>
          <p:cNvPr id="105476" name="Picture 4" descr="Фото08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060848"/>
            <a:ext cx="3219456" cy="429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477" name="Picture 5" descr="Фото08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857496"/>
            <a:ext cx="3097213" cy="3529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  <p:bldP spid="87043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991</Words>
  <Application>Microsoft Office PowerPoint</Application>
  <PresentationFormat>Экран (4:3)</PresentationFormat>
  <Paragraphs>165</Paragraphs>
  <Slides>103</Slides>
  <Notes>0</Notes>
  <HiddenSlides>0</HiddenSlides>
  <MMClips>5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103</vt:i4>
      </vt:variant>
    </vt:vector>
  </HeadingPairs>
  <TitlesOfParts>
    <vt:vector size="106" baseType="lpstr">
      <vt:lpstr>Тема Office</vt:lpstr>
      <vt:lpstr>Солнцестояние</vt:lpstr>
      <vt:lpstr>Document</vt:lpstr>
      <vt:lpstr>Слайд 1</vt:lpstr>
      <vt:lpstr>Пазакласнае чытанне  “Героі вайны і мірнага часу”                                              4  клас</vt:lpstr>
      <vt:lpstr>            Мэты ўрока: </vt:lpstr>
      <vt:lpstr>Слайд 4</vt:lpstr>
      <vt:lpstr>Пачатак Вялікай Айчыннай вайны</vt:lpstr>
      <vt:lpstr>Вялікая Айчынная вайна</vt:lpstr>
      <vt:lpstr>Карціны мастакоў пра вайну</vt:lpstr>
      <vt:lpstr>К.Юон “Парад на Чырвонай плошчы 7лістапада 1941 г.”</vt:lpstr>
      <vt:lpstr>Л.Карташоў “Масква 1941 г.”</vt:lpstr>
      <vt:lpstr>А.Шырокаў “За Радзіму!”</vt:lpstr>
      <vt:lpstr>Л.Крываногаў “Абаронцы Брэсцкай крэпасці”</vt:lpstr>
      <vt:lpstr>Т.Самсонаў «Сястрыца»</vt:lpstr>
      <vt:lpstr>Ф.Усыпенка “Начны бой”</vt:lpstr>
      <vt:lpstr>А.Горскі “Без вестак знікшы”</vt:lpstr>
      <vt:lpstr>Ф.Юсупенка  “Вораг астаноўлены”</vt:lpstr>
      <vt:lpstr>Е.Карнееў  “Блакада Ленінграда”</vt:lpstr>
      <vt:lpstr>В.Мачальскі “Перамога.Берлін.1945 г.”</vt:lpstr>
      <vt:lpstr>П.Крываногаў “Перамога”</vt:lpstr>
      <vt:lpstr>П.Крываногаў “Капітуляцыя”</vt:lpstr>
      <vt:lpstr>В.Маісеянка “Перамога”</vt:lpstr>
      <vt:lpstr>К.Антонаў “Перамога”</vt:lpstr>
      <vt:lpstr>Міхаіл Савіцкі  «Партызанская мадонна»</vt:lpstr>
      <vt:lpstr>Слайд 23</vt:lpstr>
      <vt:lpstr>Міхаіл Савіцкі «Хлябы»</vt:lpstr>
      <vt:lpstr>Ваенныя фотаздымкі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Ваенныя плакаты</vt:lpstr>
      <vt:lpstr>Слайд 60</vt:lpstr>
      <vt:lpstr>Слайд 61</vt:lpstr>
      <vt:lpstr>Падабраць антонімы да слоў: </vt:lpstr>
      <vt:lpstr>Падабраць сінонімы да слоў:</vt:lpstr>
      <vt:lpstr>Кнігі беларускіх аўтараў пра вайну</vt:lpstr>
      <vt:lpstr>Слайд 65</vt:lpstr>
      <vt:lpstr>Слайд 66</vt:lpstr>
      <vt:lpstr>Слайд 67</vt:lpstr>
      <vt:lpstr>Мікалай Мікітавіч Новікаў - Герой Савецкага Саюза</vt:lpstr>
      <vt:lpstr>Слайд 69</vt:lpstr>
      <vt:lpstr>Фізкультхвілінка</vt:lpstr>
      <vt:lpstr>Слайд 71</vt:lpstr>
      <vt:lpstr>Слайд 72</vt:lpstr>
      <vt:lpstr>Слайд 73</vt:lpstr>
      <vt:lpstr>        Марат Казей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Мемарыяльны комплекс  “Брэсцкая крэпасць – герой”</vt:lpstr>
      <vt:lpstr>Слайд 83</vt:lpstr>
      <vt:lpstr>Слайд 84</vt:lpstr>
      <vt:lpstr>Слайд 85</vt:lpstr>
      <vt:lpstr>Слайд 86</vt:lpstr>
      <vt:lpstr>     Трагедыя в.Хатынь</vt:lpstr>
      <vt:lpstr>Слайд 88</vt:lpstr>
      <vt:lpstr> </vt:lpstr>
      <vt:lpstr>Слайд 90</vt:lpstr>
      <vt:lpstr>Слайд 91</vt:lpstr>
      <vt:lpstr>За 4 гады вайны:</vt:lpstr>
      <vt:lpstr>Слайд 93</vt:lpstr>
      <vt:lpstr>Слайд 94</vt:lpstr>
      <vt:lpstr>Слайд 95</vt:lpstr>
      <vt:lpstr>Слайд 96</vt:lpstr>
      <vt:lpstr>Слайд 97</vt:lpstr>
      <vt:lpstr>Героі мірнага часу</vt:lpstr>
      <vt:lpstr>Першы Герой Беларусі Уладзімір Мікалаевіч Карват</vt:lpstr>
      <vt:lpstr>Трохразовая алімпійская  чэмпіёнка зімовай алімпіяды  ў Сочы 2014 г. Дар’я Домрачава</vt:lpstr>
      <vt:lpstr>                   Дзе з’явіцца наша сіла – там фашысту магіла.  Не капай для людзей яму – сам у яе ўвалішся.  Хто ўмее любіць Радзіму, той умее ненавідзець   ворага.  Ваўка пазнаюць па клыках, а фашыста па акрываўленых руках.   Не было і быць не можа, што нас вораг пераможа.</vt:lpstr>
      <vt:lpstr>Гульня “ Літары заблудзіліся”</vt:lpstr>
      <vt:lpstr>Прадоўжыце фразу: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18</cp:revision>
  <dcterms:created xsi:type="dcterms:W3CDTF">2014-04-01T05:43:30Z</dcterms:created>
  <dcterms:modified xsi:type="dcterms:W3CDTF">2019-11-26T13:32:11Z</dcterms:modified>
</cp:coreProperties>
</file>