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6" r:id="rId2"/>
    <p:sldId id="275" r:id="rId3"/>
    <p:sldId id="289" r:id="rId4"/>
    <p:sldId id="274" r:id="rId5"/>
    <p:sldId id="273" r:id="rId6"/>
    <p:sldId id="272" r:id="rId7"/>
    <p:sldId id="270" r:id="rId8"/>
    <p:sldId id="271" r:id="rId9"/>
    <p:sldId id="283" r:id="rId10"/>
    <p:sldId id="293" r:id="rId11"/>
    <p:sldId id="268" r:id="rId12"/>
    <p:sldId id="292" r:id="rId13"/>
    <p:sldId id="291" r:id="rId14"/>
    <p:sldId id="290" r:id="rId15"/>
    <p:sldId id="267" r:id="rId16"/>
    <p:sldId id="266" r:id="rId17"/>
    <p:sldId id="265" r:id="rId18"/>
    <p:sldId id="264" r:id="rId19"/>
    <p:sldId id="262" r:id="rId20"/>
    <p:sldId id="284" r:id="rId21"/>
    <p:sldId id="287" r:id="rId22"/>
    <p:sldId id="286" r:id="rId23"/>
    <p:sldId id="278" r:id="rId24"/>
    <p:sldId id="277" r:id="rId25"/>
    <p:sldId id="260" r:id="rId26"/>
    <p:sldId id="258" r:id="rId27"/>
    <p:sldId id="25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1" autoAdjust="0"/>
    <p:restoredTop sz="94660"/>
  </p:normalViewPr>
  <p:slideViewPr>
    <p:cSldViewPr>
      <p:cViewPr varScale="1">
        <p:scale>
          <a:sx n="60" d="100"/>
          <a:sy n="60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3AD71-FFC6-4C6D-8F8B-3AAB7D9C41CF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27D24-5F81-4D53-B82C-5827E88A6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9C4E1-FA7D-4C22-81D4-128610D47A1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BE5-C363-4051-AA96-9E627FDE8C2A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A9F8-829D-40DF-90F8-53467E1F6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BE5-C363-4051-AA96-9E627FDE8C2A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A9F8-829D-40DF-90F8-53467E1F6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BE5-C363-4051-AA96-9E627FDE8C2A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A9F8-829D-40DF-90F8-53467E1F6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BE5-C363-4051-AA96-9E627FDE8C2A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A9F8-829D-40DF-90F8-53467E1F6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BE5-C363-4051-AA96-9E627FDE8C2A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A9F8-829D-40DF-90F8-53467E1F6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BE5-C363-4051-AA96-9E627FDE8C2A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A9F8-829D-40DF-90F8-53467E1F6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BE5-C363-4051-AA96-9E627FDE8C2A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A9F8-829D-40DF-90F8-53467E1F6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BE5-C363-4051-AA96-9E627FDE8C2A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A9F8-829D-40DF-90F8-53467E1F6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BE5-C363-4051-AA96-9E627FDE8C2A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A9F8-829D-40DF-90F8-53467E1F6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BE5-C363-4051-AA96-9E627FDE8C2A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A9F8-829D-40DF-90F8-53467E1F6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BE5-C363-4051-AA96-9E627FDE8C2A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A9F8-829D-40DF-90F8-53467E1F6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4BE5-C363-4051-AA96-9E627FDE8C2A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9A9F8-829D-40DF-90F8-53467E1F6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661248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                                                 СОШ №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1026" name="Picture 2" descr="http://allaklein.ucoz.ru/_ld/1/0189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357222" y="357166"/>
            <a:ext cx="98584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          </a:t>
            </a:r>
          </a:p>
          <a:p>
            <a:r>
              <a:rPr lang="ru-RU" sz="4000" b="1" i="1" dirty="0">
                <a:solidFill>
                  <a:schemeClr val="tx2"/>
                </a:solidFill>
              </a:rPr>
              <a:t> </a:t>
            </a:r>
            <a:r>
              <a:rPr lang="ru-RU" sz="4000" b="1" i="1" dirty="0" smtClean="0">
                <a:solidFill>
                  <a:schemeClr val="tx2"/>
                </a:solidFill>
              </a:rPr>
              <a:t>      </a:t>
            </a:r>
            <a:r>
              <a:rPr lang="ru-RU" sz="4400" b="1" i="1" dirty="0" smtClean="0">
                <a:solidFill>
                  <a:schemeClr val="tx2"/>
                </a:solidFill>
              </a:rPr>
              <a:t>УРОК   ЛІТАРАТУРНАГА   ЧЫТАННЯ</a:t>
            </a:r>
          </a:p>
          <a:p>
            <a:endParaRPr lang="be-BY" sz="4400" b="1" i="1" dirty="0" smtClean="0">
              <a:solidFill>
                <a:schemeClr val="tx2"/>
              </a:solidFill>
            </a:endParaRPr>
          </a:p>
          <a:p>
            <a:r>
              <a:rPr lang="be-BY" sz="4400" b="1" i="1" dirty="0" smtClean="0">
                <a:solidFill>
                  <a:schemeClr val="tx2"/>
                </a:solidFill>
              </a:rPr>
              <a:t>                             4  КЛАС</a:t>
            </a:r>
            <a:endParaRPr lang="ru-RU" sz="4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661248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                                                 СОШ №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1026" name="Picture 2" descr="http://allaklein.ucoz.ru/_ld/1/0189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2285984" y="357166"/>
            <a:ext cx="5097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i="1" dirty="0" smtClean="0">
                <a:solidFill>
                  <a:srgbClr val="7030A0"/>
                </a:solidFill>
              </a:rPr>
              <a:t>Слоўнікавая  работа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357290" y="1142984"/>
            <a:ext cx="65008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>
                <a:solidFill>
                  <a:srgbClr val="C00000"/>
                </a:solidFill>
              </a:rPr>
              <a:t>страха</a:t>
            </a:r>
          </a:p>
          <a:p>
            <a:r>
              <a:rPr lang="be-BY" sz="3600" b="1" dirty="0">
                <a:solidFill>
                  <a:srgbClr val="C00000"/>
                </a:solidFill>
              </a:rPr>
              <a:t> </a:t>
            </a:r>
            <a:r>
              <a:rPr lang="be-BY" sz="3600" b="1" dirty="0" smtClean="0">
                <a:solidFill>
                  <a:srgbClr val="C00000"/>
                </a:solidFill>
              </a:rPr>
              <a:t>             гнуткія   лазоўкі</a:t>
            </a:r>
          </a:p>
          <a:p>
            <a:endParaRPr lang="be-BY" sz="3600" b="1" dirty="0" smtClean="0">
              <a:solidFill>
                <a:srgbClr val="C00000"/>
              </a:solidFill>
            </a:endParaRPr>
          </a:p>
          <a:p>
            <a:r>
              <a:rPr lang="be-BY" sz="3600" b="1" dirty="0">
                <a:solidFill>
                  <a:srgbClr val="C00000"/>
                </a:solidFill>
              </a:rPr>
              <a:t> </a:t>
            </a:r>
            <a:r>
              <a:rPr lang="be-BY" sz="3600" b="1" dirty="0" smtClean="0">
                <a:solidFill>
                  <a:srgbClr val="C00000"/>
                </a:solidFill>
              </a:rPr>
              <a:t>                                  турбавацца</a:t>
            </a:r>
          </a:p>
          <a:p>
            <a:r>
              <a:rPr lang="be-BY" sz="3600" b="1" dirty="0" smtClean="0">
                <a:solidFill>
                  <a:srgbClr val="C00000"/>
                </a:solidFill>
              </a:rPr>
              <a:t>     спрытна</a:t>
            </a:r>
          </a:p>
          <a:p>
            <a:r>
              <a:rPr lang="be-BY" sz="3600" b="1" dirty="0">
                <a:solidFill>
                  <a:srgbClr val="C00000"/>
                </a:solidFill>
              </a:rPr>
              <a:t> </a:t>
            </a:r>
            <a:r>
              <a:rPr lang="be-BY" sz="3600" b="1" dirty="0" smtClean="0">
                <a:solidFill>
                  <a:srgbClr val="C00000"/>
                </a:solidFill>
              </a:rPr>
              <a:t>                        клінок</a:t>
            </a:r>
          </a:p>
          <a:p>
            <a:r>
              <a:rPr lang="be-BY" sz="3600" b="1" dirty="0">
                <a:solidFill>
                  <a:srgbClr val="C00000"/>
                </a:solidFill>
              </a:rPr>
              <a:t> </a:t>
            </a:r>
            <a:r>
              <a:rPr lang="be-BY" sz="3600" b="1" dirty="0" smtClean="0">
                <a:solidFill>
                  <a:srgbClr val="C00000"/>
                </a:solidFill>
              </a:rPr>
              <a:t>                               </a:t>
            </a:r>
          </a:p>
          <a:p>
            <a:r>
              <a:rPr lang="be-BY" sz="3600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0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4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5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661248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                                                 СОШ №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1026" name="Picture 2" descr="http://allaklein.ucoz.ru/_ld/1/0189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8" name="Picture 8" descr="http://content.foto.mail.ru/inbox/lorxen/_animated/i-14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71480"/>
            <a:ext cx="533400" cy="533400"/>
          </a:xfrm>
          <a:prstGeom prst="rect">
            <a:avLst/>
          </a:prstGeom>
          <a:noFill/>
        </p:spPr>
      </p:pic>
      <p:pic>
        <p:nvPicPr>
          <p:cNvPr id="10" name="Picture 8" descr="http://content.foto.mail.ru/inbox/lorxen/_animated/i-14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71546"/>
            <a:ext cx="533400" cy="533400"/>
          </a:xfrm>
          <a:prstGeom prst="rect">
            <a:avLst/>
          </a:prstGeom>
          <a:noFill/>
        </p:spPr>
      </p:pic>
      <p:pic>
        <p:nvPicPr>
          <p:cNvPr id="11" name="Picture 8" descr="http://content.foto.mail.ru/inbox/lorxen/_animated/i-14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43182"/>
            <a:ext cx="533400" cy="533400"/>
          </a:xfrm>
          <a:prstGeom prst="rect">
            <a:avLst/>
          </a:prstGeom>
          <a:noFill/>
        </p:spPr>
      </p:pic>
      <p:pic>
        <p:nvPicPr>
          <p:cNvPr id="12" name="Picture 8" descr="http://content.foto.mail.ru/inbox/lorxen/_animated/i-14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643446"/>
            <a:ext cx="533400" cy="533400"/>
          </a:xfrm>
          <a:prstGeom prst="rect">
            <a:avLst/>
          </a:prstGeom>
          <a:noFill/>
        </p:spPr>
      </p:pic>
      <p:pic>
        <p:nvPicPr>
          <p:cNvPr id="13" name="Picture 8" descr="http://content.foto.mail.ru/inbox/lorxen/_animated/i-14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71480"/>
            <a:ext cx="642942" cy="571504"/>
          </a:xfrm>
          <a:prstGeom prst="rect">
            <a:avLst/>
          </a:prstGeom>
          <a:noFill/>
        </p:spPr>
      </p:pic>
      <p:pic>
        <p:nvPicPr>
          <p:cNvPr id="14" name="Picture 8" descr="http://content.foto.mail.ru/inbox/lorxen/_animated/i-14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00042"/>
            <a:ext cx="533400" cy="533400"/>
          </a:xfrm>
          <a:prstGeom prst="rect">
            <a:avLst/>
          </a:prstGeom>
          <a:noFill/>
        </p:spPr>
      </p:pic>
      <p:pic>
        <p:nvPicPr>
          <p:cNvPr id="15" name="Picture 8" descr="http://content.foto.mail.ru/inbox/lorxen/_animated/i-14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6072206"/>
            <a:ext cx="533400" cy="533400"/>
          </a:xfrm>
          <a:prstGeom prst="rect">
            <a:avLst/>
          </a:prstGeom>
          <a:noFill/>
        </p:spPr>
      </p:pic>
      <p:pic>
        <p:nvPicPr>
          <p:cNvPr id="16" name="Picture 8" descr="http://content.foto.mail.ru/inbox/lorxen/_animated/i-14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6072206"/>
            <a:ext cx="533400" cy="533400"/>
          </a:xfrm>
          <a:prstGeom prst="rect">
            <a:avLst/>
          </a:prstGeom>
          <a:noFill/>
        </p:spPr>
      </p:pic>
      <p:pic>
        <p:nvPicPr>
          <p:cNvPr id="17" name="Picture 8" descr="http://content.foto.mail.ru/inbox/lorxen/_animated/i-14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6072206"/>
            <a:ext cx="533400" cy="533400"/>
          </a:xfrm>
          <a:prstGeom prst="rect">
            <a:avLst/>
          </a:prstGeom>
          <a:noFill/>
        </p:spPr>
      </p:pic>
      <p:pic>
        <p:nvPicPr>
          <p:cNvPr id="18" name="Picture 8" descr="http://content.foto.mail.ru/inbox/lorxen/_animated/i-14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2786058"/>
            <a:ext cx="533400" cy="533400"/>
          </a:xfrm>
          <a:prstGeom prst="rect">
            <a:avLst/>
          </a:prstGeom>
          <a:noFill/>
        </p:spPr>
      </p:pic>
      <p:pic>
        <p:nvPicPr>
          <p:cNvPr id="19" name="Picture 8" descr="http://content.foto.mail.ru/inbox/lorxen/_animated/i-14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4429132"/>
            <a:ext cx="533400" cy="533400"/>
          </a:xfrm>
          <a:prstGeom prst="rect">
            <a:avLst/>
          </a:prstGeom>
          <a:noFill/>
        </p:spPr>
      </p:pic>
      <p:pic>
        <p:nvPicPr>
          <p:cNvPr id="20" name="Picture 8" descr="http://content.foto.mail.ru/inbox/lorxen/_animated/i-14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736"/>
            <a:ext cx="533400" cy="5334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214414" y="1000108"/>
            <a:ext cx="69294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solidFill>
                  <a:srgbClr val="7030A0"/>
                </a:solidFill>
              </a:rPr>
              <a:t>-Куды  прыйшоў  Васілёк?</a:t>
            </a:r>
          </a:p>
          <a:p>
            <a:r>
              <a:rPr lang="be-BY" sz="2800" b="1" dirty="0" smtClean="0">
                <a:solidFill>
                  <a:srgbClr val="7030A0"/>
                </a:solidFill>
              </a:rPr>
              <a:t>-Чым рашыў заняцца хлопчык?</a:t>
            </a:r>
          </a:p>
          <a:p>
            <a:r>
              <a:rPr lang="be-BY" sz="2800" b="1" dirty="0" smtClean="0">
                <a:solidFill>
                  <a:srgbClr val="7030A0"/>
                </a:solidFill>
              </a:rPr>
              <a:t>-Чаго прыйшла ў майстэрню цётка Паўліна?</a:t>
            </a:r>
          </a:p>
          <a:p>
            <a:r>
              <a:rPr lang="be-BY" sz="2800" b="1" dirty="0" smtClean="0">
                <a:solidFill>
                  <a:srgbClr val="7030A0"/>
                </a:solidFill>
              </a:rPr>
              <a:t>-Якую іншую   назву можна даць твору?</a:t>
            </a:r>
          </a:p>
          <a:p>
            <a:r>
              <a:rPr lang="be-BY" sz="2800" b="1" dirty="0" smtClean="0">
                <a:solidFill>
                  <a:srgbClr val="7030A0"/>
                </a:solidFill>
              </a:rPr>
              <a:t>-Знайдзіце і зачытайце словы </a:t>
            </a:r>
            <a:r>
              <a:rPr lang="be-BY" sz="2800" b="1" smtClean="0">
                <a:solidFill>
                  <a:srgbClr val="7030A0"/>
                </a:solidFill>
              </a:rPr>
              <a:t>і выразы,якія </a:t>
            </a:r>
            <a:r>
              <a:rPr lang="be-BY" sz="2800" b="1" dirty="0" smtClean="0">
                <a:solidFill>
                  <a:srgbClr val="7030A0"/>
                </a:solidFill>
              </a:rPr>
              <a:t>адлюстроўваюць спрытнасць хлопчыка ў рабоце.</a:t>
            </a:r>
          </a:p>
          <a:p>
            <a:r>
              <a:rPr lang="be-BY" sz="2800" b="1" dirty="0" smtClean="0">
                <a:solidFill>
                  <a:srgbClr val="7030A0"/>
                </a:solidFill>
              </a:rPr>
              <a:t>-Як можна ахарактарызаваць цётку    Паўліну?</a:t>
            </a:r>
          </a:p>
          <a:p>
            <a:r>
              <a:rPr lang="be-BY" sz="2800" b="1" dirty="0" smtClean="0">
                <a:solidFill>
                  <a:srgbClr val="7030A0"/>
                </a:solidFill>
              </a:rPr>
              <a:t>-Дакажыце радкамі тэксту, што Васілёк ветлівы хлопчык і добры гаспадар.</a:t>
            </a:r>
          </a:p>
          <a:p>
            <a:r>
              <a:rPr lang="be-BY" sz="2800" b="1" dirty="0" smtClean="0">
                <a:solidFill>
                  <a:srgbClr val="7030A0"/>
                </a:solidFill>
              </a:rPr>
              <a:t>               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Ryslan\Desktop\346495_devushka_trava_veter_oblaka_3507x248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603448"/>
            <a:ext cx="15120664" cy="8858250"/>
          </a:xfrm>
          <a:prstGeom prst="rect">
            <a:avLst/>
          </a:prstGeom>
          <a:noFill/>
        </p:spPr>
      </p:pic>
      <p:pic>
        <p:nvPicPr>
          <p:cNvPr id="1032" name="Picture 8" descr="C:\Users\Ryslan\Desktop\3350958_thumb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212976"/>
            <a:ext cx="2466975" cy="3238500"/>
          </a:xfrm>
          <a:prstGeom prst="rect">
            <a:avLst/>
          </a:prstGeom>
          <a:noFill/>
        </p:spPr>
      </p:pic>
      <p:pic>
        <p:nvPicPr>
          <p:cNvPr id="1033" name="Picture 9" descr="C:\Users\Ryslan\Desktop\AT-039_anime_300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5301208"/>
            <a:ext cx="2857500" cy="2143125"/>
          </a:xfrm>
          <a:prstGeom prst="rect">
            <a:avLst/>
          </a:prstGeom>
          <a:noFill/>
        </p:spPr>
      </p:pic>
      <p:pic>
        <p:nvPicPr>
          <p:cNvPr id="1034" name="Picture 10" descr="C:\Users\Ryslan\Desktop\veter-vete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556792"/>
            <a:ext cx="3600400" cy="2952328"/>
          </a:xfrm>
          <a:prstGeom prst="rect">
            <a:avLst/>
          </a:prstGeom>
          <a:noFill/>
        </p:spPr>
      </p:pic>
      <p:pic>
        <p:nvPicPr>
          <p:cNvPr id="1035" name="Picture 11" descr="C:\Users\Ryslan\Desktop\img212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67794" y="2622961"/>
            <a:ext cx="2252513" cy="292893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slan\Desktop\1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Ryslan\Desktop\0_7a6c0_3d68c85_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14488"/>
            <a:ext cx="2381250" cy="2114550"/>
          </a:xfrm>
          <a:prstGeom prst="rect">
            <a:avLst/>
          </a:prstGeom>
          <a:noFill/>
        </p:spPr>
      </p:pic>
      <p:pic>
        <p:nvPicPr>
          <p:cNvPr id="1029" name="Picture 5" descr="C:\Users\Ryslan\Desktop\0_7a6c0_3d68c85_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357562"/>
            <a:ext cx="2381250" cy="2114550"/>
          </a:xfrm>
          <a:prstGeom prst="rect">
            <a:avLst/>
          </a:prstGeom>
          <a:noFill/>
        </p:spPr>
      </p:pic>
      <p:pic>
        <p:nvPicPr>
          <p:cNvPr id="1030" name="Picture 6" descr="C:\Users\Ryslan\Desktop\0_7a6c0_3d68c85_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57166"/>
            <a:ext cx="2381250" cy="2114550"/>
          </a:xfrm>
          <a:prstGeom prst="rect">
            <a:avLst/>
          </a:prstGeom>
          <a:noFill/>
        </p:spPr>
      </p:pic>
      <p:pic>
        <p:nvPicPr>
          <p:cNvPr id="1031" name="Picture 7" descr="C:\Users\Ryslan\Desktop\0_7a6c0_3d68c85_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77072"/>
            <a:ext cx="2381250" cy="2114550"/>
          </a:xfrm>
          <a:prstGeom prst="rect">
            <a:avLst/>
          </a:prstGeom>
          <a:noFill/>
        </p:spPr>
      </p:pic>
      <p:pic>
        <p:nvPicPr>
          <p:cNvPr id="1032" name="Picture 8" descr="C:\Users\Ryslan\Desktop\0_7a6c0_3d68c85_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071810"/>
            <a:ext cx="2381250" cy="211455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6.93802E-7 L -0.76962 -0.0208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-1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38 -0.16467 L 0.30504 -0.16467 L 0.43681 0.32123 L -0.32708 0.32123 L -0.20538 -0.16467 Z " pathEditMode="relative" rAng="0" ptsTypes="FFFFF">
                                      <p:cBhvr>
                                        <p:cTn id="55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4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yslan\Desktop\platinumwall.ru_201001211255093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585" cy="6858000"/>
          </a:xfrm>
          <a:prstGeom prst="rect">
            <a:avLst/>
          </a:prstGeom>
          <a:noFill/>
        </p:spPr>
      </p:pic>
      <p:pic>
        <p:nvPicPr>
          <p:cNvPr id="1026" name="Picture 2" descr="C:\Users\Ryslan\Desktop\126009643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8399" y="968375"/>
            <a:ext cx="1543813" cy="1956569"/>
          </a:xfrm>
          <a:prstGeom prst="rect">
            <a:avLst/>
          </a:prstGeom>
          <a:noFill/>
        </p:spPr>
      </p:pic>
      <p:pic>
        <p:nvPicPr>
          <p:cNvPr id="8" name="Picture 2" descr="C:\Users\Ryslan\Desktop\126009643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0187" y="4581128"/>
            <a:ext cx="1543813" cy="1956569"/>
          </a:xfrm>
          <a:prstGeom prst="rect">
            <a:avLst/>
          </a:prstGeom>
          <a:noFill/>
        </p:spPr>
      </p:pic>
      <p:pic>
        <p:nvPicPr>
          <p:cNvPr id="10" name="Picture 2" descr="C:\Users\Ryslan\Desktop\126009643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3528" y="4581128"/>
            <a:ext cx="1696547" cy="1956569"/>
          </a:xfrm>
          <a:prstGeom prst="rect">
            <a:avLst/>
          </a:prstGeom>
          <a:noFill/>
        </p:spPr>
      </p:pic>
      <p:pic>
        <p:nvPicPr>
          <p:cNvPr id="12" name="Picture 2" descr="C:\Users\Ryslan\Desktop\126009643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2852936"/>
            <a:ext cx="1543813" cy="1956569"/>
          </a:xfrm>
          <a:prstGeom prst="rect">
            <a:avLst/>
          </a:prstGeom>
          <a:noFill/>
        </p:spPr>
      </p:pic>
      <p:pic>
        <p:nvPicPr>
          <p:cNvPr id="13" name="Picture 2" descr="C:\Users\Ryslan\Desktop\126009643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764704"/>
            <a:ext cx="1948067" cy="1956569"/>
          </a:xfrm>
          <a:prstGeom prst="rect">
            <a:avLst/>
          </a:prstGeom>
          <a:noFill/>
        </p:spPr>
      </p:pic>
      <p:pic>
        <p:nvPicPr>
          <p:cNvPr id="14" name="Picture 2" descr="C:\Users\Ryslan\Desktop\126009643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620688"/>
            <a:ext cx="1543813" cy="1956569"/>
          </a:xfrm>
          <a:prstGeom prst="rect">
            <a:avLst/>
          </a:prstGeom>
          <a:noFill/>
        </p:spPr>
      </p:pic>
      <p:pic>
        <p:nvPicPr>
          <p:cNvPr id="18" name="Picture 2" descr="C:\Users\Ryslan\Desktop\126009643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764704"/>
            <a:ext cx="1543813" cy="1956569"/>
          </a:xfrm>
          <a:prstGeom prst="rect">
            <a:avLst/>
          </a:prstGeom>
          <a:noFill/>
        </p:spPr>
      </p:pic>
      <p:pic>
        <p:nvPicPr>
          <p:cNvPr id="20" name="Picture 2" descr="C:\Users\Ryslan\Desktop\126009643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708920"/>
            <a:ext cx="1907704" cy="1956569"/>
          </a:xfrm>
          <a:prstGeom prst="rect">
            <a:avLst/>
          </a:prstGeom>
          <a:noFill/>
        </p:spPr>
      </p:pic>
      <p:pic>
        <p:nvPicPr>
          <p:cNvPr id="21" name="Picture 2" descr="C:\Users\Ryslan\Desktop\126009643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620688"/>
            <a:ext cx="1543813" cy="1956569"/>
          </a:xfrm>
          <a:prstGeom prst="rect">
            <a:avLst/>
          </a:prstGeom>
          <a:noFill/>
        </p:spPr>
      </p:pic>
      <p:pic>
        <p:nvPicPr>
          <p:cNvPr id="22" name="Picture 2" descr="C:\Users\Ryslan\Desktop\126009643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835696" y="2924944"/>
            <a:ext cx="1948067" cy="1956569"/>
          </a:xfrm>
          <a:prstGeom prst="rect">
            <a:avLst/>
          </a:prstGeom>
          <a:noFill/>
        </p:spPr>
      </p:pic>
      <p:pic>
        <p:nvPicPr>
          <p:cNvPr id="23" name="Picture 2" descr="C:\Users\Ryslan\Desktop\126009643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068960"/>
            <a:ext cx="1543813" cy="195656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661248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                                                 СОШ №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1026" name="Picture 2" descr="http://allaklein.ucoz.ru/_ld/1/0189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64291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>
                <a:solidFill>
                  <a:srgbClr val="7030A0"/>
                </a:solidFill>
              </a:rPr>
              <a:t>РАБОТА   Ў   ГРУПАХ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1500174"/>
            <a:ext cx="63579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i="1" dirty="0" smtClean="0">
                <a:solidFill>
                  <a:schemeClr val="tx2"/>
                </a:solidFill>
              </a:rPr>
              <a:t>1  ГРУПА- ПРАЧЫТАЦЬ ТЭКСТ, ПАДЗЯЛІЦЬ ЯГО НА ЧАСТКІ, СКЛАСЦІ ПЛАН АПАВЯДАННЯ, ПЕРАКАЗАЦЬ, КАРЫСТАЮЧЫСЯ АПОРНЫМІ СЛОВАМІ ДА КОЖНАЙ ЧАСТКІ</a:t>
            </a:r>
          </a:p>
          <a:p>
            <a:endParaRPr lang="be-BY" sz="2800" b="1" i="1" dirty="0">
              <a:solidFill>
                <a:schemeClr val="tx2"/>
              </a:solidFill>
            </a:endParaRPr>
          </a:p>
          <a:p>
            <a:r>
              <a:rPr lang="be-BY" sz="2800" b="1" i="1" dirty="0" smtClean="0">
                <a:solidFill>
                  <a:schemeClr val="tx2"/>
                </a:solidFill>
              </a:rPr>
              <a:t>2 ГРУПА- НАВУЧЫЦЦА ЧЫТАЦЬ ТВОР ПА РОЛЯХ, ПЕРАДАЮЧЫ ІНТАНАЦЫЯЙ АСНОЎНЫЯ ХАРАКТЭРНЫЯ РЫСЫ ГЕРОЯЎ</a:t>
            </a:r>
            <a:endParaRPr lang="ru-RU" sz="28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661248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                                                 СОШ №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1026" name="Picture 2" descr="http://allaklein.ucoz.ru/_ld/1/0189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1000108"/>
            <a:ext cx="71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b="1" dirty="0" smtClean="0">
                <a:solidFill>
                  <a:srgbClr val="7030A0"/>
                </a:solidFill>
              </a:rPr>
              <a:t>                            ПЛАН</a:t>
            </a:r>
          </a:p>
          <a:p>
            <a:r>
              <a:rPr lang="be-BY" sz="3200" b="1" dirty="0" smtClean="0">
                <a:solidFill>
                  <a:srgbClr val="7030A0"/>
                </a:solidFill>
              </a:rPr>
              <a:t>1.Дзе ж дзед?</a:t>
            </a:r>
          </a:p>
          <a:p>
            <a:r>
              <a:rPr lang="be-BY" sz="3200" b="1" dirty="0" smtClean="0">
                <a:solidFill>
                  <a:srgbClr val="7030A0"/>
                </a:solidFill>
              </a:rPr>
              <a:t>2.Зламаныя  граблі.</a:t>
            </a:r>
          </a:p>
          <a:p>
            <a:r>
              <a:rPr lang="be-BY" sz="3200" b="1" dirty="0" smtClean="0">
                <a:solidFill>
                  <a:srgbClr val="7030A0"/>
                </a:solidFill>
              </a:rPr>
              <a:t>3.Маленькі майстар.</a:t>
            </a:r>
          </a:p>
          <a:p>
            <a:r>
              <a:rPr lang="be-BY" sz="3200" b="1" dirty="0" smtClean="0">
                <a:solidFill>
                  <a:srgbClr val="7030A0"/>
                </a:solidFill>
              </a:rPr>
              <a:t>4.Вялікі дзякуй!</a:t>
            </a:r>
          </a:p>
          <a:p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7890" name="Picture 2" descr="http://static5.depositphotos.com/1007168/472/i/950/depositphotos_4725081-Gardening-Kid-Waving-A-Gre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929066"/>
            <a:ext cx="3309670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661248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                                                 СОШ №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1026" name="Picture 2" descr="http://allaklein.ucoz.ru/_ld/1/0189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785794"/>
            <a:ext cx="50006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1100" b="1" i="1" dirty="0" smtClean="0">
                <a:solidFill>
                  <a:schemeClr val="accent1"/>
                </a:solidFill>
              </a:rPr>
              <a:t>   </a:t>
            </a:r>
            <a:r>
              <a:rPr lang="be-BY" sz="4400" b="1" i="1" dirty="0" smtClean="0">
                <a:solidFill>
                  <a:schemeClr val="accent1"/>
                </a:solidFill>
              </a:rPr>
              <a:t>ЗУБНЫ  ДОКТАР</a:t>
            </a:r>
            <a:endParaRPr lang="ru-RU" sz="4400" dirty="0"/>
          </a:p>
        </p:txBody>
      </p:sp>
      <p:pic>
        <p:nvPicPr>
          <p:cNvPr id="38914" name="Picture 2" descr="http://rainmaster.ru/data/_/Serv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71678"/>
            <a:ext cx="5072098" cy="3857651"/>
          </a:xfrm>
          <a:prstGeom prst="rect">
            <a:avLst/>
          </a:prstGeom>
          <a:noFill/>
        </p:spPr>
      </p:pic>
      <p:pic>
        <p:nvPicPr>
          <p:cNvPr id="38916" name="Picture 4" descr="http://static.outdoorfurnituregallery.com/media/catalog/product/0/9/0991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071678"/>
            <a:ext cx="1928826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661248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                                                 СОШ №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1026" name="Picture 2" descr="http://allaklein.ucoz.ru/_ld/1/0189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0" y="12144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e-BY" sz="3600" b="1" dirty="0" smtClean="0">
              <a:solidFill>
                <a:srgbClr val="7030A0"/>
              </a:solidFill>
            </a:endParaRPr>
          </a:p>
          <a:p>
            <a:r>
              <a:rPr lang="be-BY" sz="3600" b="1" dirty="0" smtClean="0">
                <a:solidFill>
                  <a:srgbClr val="7030A0"/>
                </a:solidFill>
              </a:rPr>
              <a:t>   ЧАМУ  МОЖНА НАВУЧЫЦЦА   Ў ВАСІЛЬКА?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661248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                                                 СОШ №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1026" name="Picture 2" descr="http://allaklein.ucoz.ru/_ld/1/0189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1214422"/>
            <a:ext cx="857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i="1" dirty="0" smtClean="0">
                <a:solidFill>
                  <a:srgbClr val="7030A0"/>
                </a:solidFill>
              </a:rPr>
              <a:t>ДАМАШНЯЕ  ЗАДАННЕ </a:t>
            </a:r>
          </a:p>
          <a:p>
            <a:endParaRPr lang="be-BY" sz="4000" b="1" i="1" dirty="0" smtClean="0">
              <a:solidFill>
                <a:srgbClr val="7030A0"/>
              </a:solidFill>
            </a:endParaRPr>
          </a:p>
          <a:p>
            <a:pPr marL="514350" indent="-514350">
              <a:buAutoNum type="arabicParenR"/>
            </a:pPr>
            <a:r>
              <a:rPr lang="be-BY" sz="2800" b="1" i="1" dirty="0" smtClean="0">
                <a:solidFill>
                  <a:srgbClr val="7030A0"/>
                </a:solidFill>
              </a:rPr>
              <a:t>Скласці апавяданне “У школьнай  майстэрні”.</a:t>
            </a:r>
          </a:p>
          <a:p>
            <a:pPr marL="514350" indent="-514350">
              <a:buAutoNum type="arabicParenR"/>
            </a:pPr>
            <a:r>
              <a:rPr lang="be-BY" sz="2800" b="1" i="1" dirty="0" smtClean="0">
                <a:solidFill>
                  <a:srgbClr val="7030A0"/>
                </a:solidFill>
              </a:rPr>
              <a:t>Стварэнне дыяфільма, кадры падпісаць радкамі з апавядання.</a:t>
            </a:r>
          </a:p>
          <a:p>
            <a:pPr marL="514350" indent="-514350">
              <a:buAutoNum type="arabicParenR"/>
            </a:pPr>
            <a:r>
              <a:rPr lang="be-BY" sz="2800" b="1" i="1" dirty="0" smtClean="0">
                <a:solidFill>
                  <a:srgbClr val="7030A0"/>
                </a:solidFill>
              </a:rPr>
              <a:t>Інсцэніроўка. 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661248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                                                 СОШ №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1026" name="Picture 2" descr="http://allaklein.ucoz.ru/_ld/1/0189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78579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i="1" dirty="0" smtClean="0">
                <a:solidFill>
                  <a:schemeClr val="tx2"/>
                </a:solidFill>
              </a:rPr>
              <a:t>КОНКУРС НА ЛЕПШАГА  ЧЫТАЛЬНІКА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643050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b="1" dirty="0" smtClean="0">
                <a:solidFill>
                  <a:schemeClr val="accent1"/>
                </a:solidFill>
              </a:rPr>
              <a:t>ХАРАКТАРЫСТЫКА        ПАМЫЛАК 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42976" y="2613036"/>
          <a:ext cx="6119835" cy="3293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945"/>
                <a:gridCol w="2039945"/>
                <a:gridCol w="2039945"/>
              </a:tblGrid>
              <a:tr h="2379030">
                <a:tc>
                  <a:txBody>
                    <a:bodyPr/>
                    <a:lstStyle/>
                    <a:p>
                      <a:pPr algn="l"/>
                      <a:r>
                        <a:rPr lang="be-BY" sz="3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be-BY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ПРАВІЛЬНАСЦЬ         ЧЫТАННЯ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000" dirty="0" smtClean="0"/>
                        <a:t> ТЭМП    ЧЫТАННЯ, ЗАХАВАННЕ   ПАЎЗ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000" dirty="0" smtClean="0"/>
                        <a:t>ЛАГІЧНЫ  НАЦІСК, НАЦІСК У СЛОВАХ</a:t>
                      </a:r>
                      <a:endParaRPr lang="ru-RU" sz="2000" dirty="0"/>
                    </a:p>
                  </a:txBody>
                  <a:tcPr/>
                </a:tc>
              </a:tr>
              <a:tr h="264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____    ____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74" name="Picture 2" descr="http://www.playing-field.ru/img/2015/052212/31116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000636"/>
            <a:ext cx="928694" cy="797477"/>
          </a:xfrm>
          <a:prstGeom prst="rect">
            <a:avLst/>
          </a:prstGeo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5143512"/>
            <a:ext cx="785818" cy="68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661248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                                                 СОШ №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1026" name="Picture 2" descr="http://allaklein.ucoz.ru/_ld/1/0189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889844"/>
            <a:ext cx="728667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</a:t>
            </a:r>
            <a:r>
              <a:rPr lang="ru-RU" sz="3200" b="1" i="1" dirty="0" smtClean="0">
                <a:solidFill>
                  <a:srgbClr val="FF0000"/>
                </a:solidFill>
              </a:rPr>
              <a:t>АЦАНІ  СВАЮ  ДЗЕЙНАСЦЬ</a:t>
            </a:r>
          </a:p>
          <a:p>
            <a:endParaRPr lang="be-BY" sz="3200" b="1" i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chemeClr val="tx2"/>
              </a:solidFill>
            </a:endParaRPr>
          </a:p>
          <a:p>
            <a:r>
              <a:rPr lang="ru-RU" sz="2800" b="1" dirty="0" smtClean="0">
                <a:solidFill>
                  <a:schemeClr val="tx2"/>
                </a:solidFill>
              </a:rPr>
              <a:t>     </a:t>
            </a:r>
            <a:r>
              <a:rPr lang="ru-RU" sz="3200" b="1" dirty="0" err="1" smtClean="0">
                <a:solidFill>
                  <a:schemeClr val="tx2"/>
                </a:solidFill>
              </a:rPr>
              <a:t>Тэма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твора</a:t>
            </a:r>
            <a:r>
              <a:rPr lang="ru-RU" sz="3200" b="1" dirty="0" smtClean="0">
                <a:solidFill>
                  <a:schemeClr val="tx2"/>
                </a:solidFill>
              </a:rPr>
              <a:t> важная для </a:t>
            </a:r>
            <a:r>
              <a:rPr lang="ru-RU" sz="3200" b="1" dirty="0" err="1" smtClean="0">
                <a:solidFill>
                  <a:schemeClr val="tx2"/>
                </a:solidFill>
              </a:rPr>
              <a:t>мяне</a:t>
            </a:r>
            <a:r>
              <a:rPr lang="ru-RU" sz="3200" b="1" dirty="0" smtClean="0">
                <a:solidFill>
                  <a:schemeClr val="tx2"/>
                </a:solidFill>
              </a:rPr>
              <a:t>-</a:t>
            </a:r>
            <a:r>
              <a:rPr lang="be-BY" sz="3200" b="1" dirty="0" smtClean="0"/>
              <a:t>          </a:t>
            </a:r>
            <a:r>
              <a:rPr lang="be-BY" sz="2800" b="1" dirty="0" smtClean="0"/>
              <a:t>/</a:t>
            </a:r>
            <a:r>
              <a:rPr lang="be-BY" sz="2800" dirty="0" smtClean="0"/>
              <a:t> </a:t>
            </a:r>
          </a:p>
          <a:p>
            <a:r>
              <a:rPr lang="be-BY" sz="2800" b="1" dirty="0" smtClean="0"/>
              <a:t>                                                                        ___  ___</a:t>
            </a:r>
            <a:endParaRPr lang="ru-RU" sz="2800" dirty="0" smtClean="0"/>
          </a:p>
          <a:p>
            <a:endParaRPr lang="ru-RU" sz="2800" b="1" dirty="0" smtClean="0">
              <a:solidFill>
                <a:schemeClr val="tx2"/>
              </a:solidFill>
            </a:endParaRPr>
          </a:p>
          <a:p>
            <a:r>
              <a:rPr lang="ru-RU" sz="2800" b="1" dirty="0" smtClean="0">
                <a:solidFill>
                  <a:schemeClr val="tx2"/>
                </a:solidFill>
              </a:rPr>
              <a:t>    Мне не </a:t>
            </a:r>
            <a:r>
              <a:rPr lang="ru-RU" sz="2800" b="1" dirty="0" err="1" smtClean="0">
                <a:solidFill>
                  <a:schemeClr val="tx2"/>
                </a:solidFill>
              </a:rPr>
              <a:t>ўсё</a:t>
            </a:r>
            <a:r>
              <a:rPr lang="ru-RU" sz="2800" b="1" dirty="0" smtClean="0">
                <a:solidFill>
                  <a:schemeClr val="tx2"/>
                </a:solidFill>
              </a:rPr>
              <a:t> было </a:t>
            </a:r>
            <a:r>
              <a:rPr lang="ru-RU" sz="2800" b="1" dirty="0" err="1" smtClean="0">
                <a:solidFill>
                  <a:schemeClr val="tx2"/>
                </a:solidFill>
              </a:rPr>
              <a:t>зразумела</a:t>
            </a:r>
            <a:r>
              <a:rPr lang="ru-RU" sz="2800" b="1" dirty="0" smtClean="0">
                <a:solidFill>
                  <a:schemeClr val="tx2"/>
                </a:solidFill>
              </a:rPr>
              <a:t>-   </a:t>
            </a:r>
          </a:p>
          <a:p>
            <a:endParaRPr lang="ru-RU" sz="2800" b="1" dirty="0" smtClean="0">
              <a:solidFill>
                <a:schemeClr val="tx2"/>
              </a:solidFill>
            </a:endParaRPr>
          </a:p>
          <a:p>
            <a:endParaRPr lang="be-BY" sz="2800" b="1" dirty="0" smtClean="0">
              <a:solidFill>
                <a:schemeClr val="tx2"/>
              </a:solidFill>
            </a:endParaRPr>
          </a:p>
          <a:p>
            <a:r>
              <a:rPr lang="be-BY" sz="2800" b="1" dirty="0" smtClean="0">
                <a:solidFill>
                  <a:schemeClr val="tx2"/>
                </a:solidFill>
              </a:rPr>
              <a:t>    Я не раскрыў усе свае магчымасці- </a:t>
            </a:r>
            <a:endParaRPr lang="ru-RU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571876"/>
            <a:ext cx="928694" cy="68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www.playing-field.ru/img/2015/052212/31116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786322"/>
            <a:ext cx="928694" cy="79747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661248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                                                 СОШ №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1026" name="Picture 2" descr="http://allaklein.ucoz.ru/_ld/1/0189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214282" y="1428736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5400" b="1" i="1" dirty="0" smtClean="0">
                <a:solidFill>
                  <a:srgbClr val="7030A0"/>
                </a:solidFill>
              </a:rPr>
              <a:t>    ДЗЯКУЕМ ЗА  ЎВАГУ!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661248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                                                 СОШ №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1026" name="Picture 2" descr="http://allaklein.ucoz.ru/_ld/1/0189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697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500042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400" b="1" i="1" dirty="0" smtClean="0">
                <a:solidFill>
                  <a:srgbClr val="FF0000"/>
                </a:solidFill>
              </a:rPr>
              <a:t>З НАДЫХОДЗЯЧЫМІ  СВЯТАМІ!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1357298"/>
            <a:ext cx="82153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e-BY" sz="4000" b="1" dirty="0" smtClean="0">
              <a:solidFill>
                <a:srgbClr val="C00000"/>
              </a:solidFill>
            </a:endParaRPr>
          </a:p>
          <a:p>
            <a:endParaRPr lang="be-BY" sz="4000" b="1" dirty="0" smtClean="0">
              <a:solidFill>
                <a:srgbClr val="C00000"/>
              </a:solidFill>
            </a:endParaRPr>
          </a:p>
          <a:p>
            <a:r>
              <a:rPr lang="be-BY" b="1" dirty="0" smtClean="0">
                <a:solidFill>
                  <a:srgbClr val="C00000"/>
                </a:solidFill>
              </a:rPr>
              <a:t>                                </a:t>
            </a:r>
          </a:p>
        </p:txBody>
      </p:sp>
      <p:pic>
        <p:nvPicPr>
          <p:cNvPr id="7" name="Picture 4" descr="http://img-fotki.yandex.ru/get/4524/63130515.20/0_69741_af4f6fa0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9501254" cy="514891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661248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                                                 СОШ №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1026" name="Picture 2" descr="http://allaklein.ucoz.ru/_ld/1/0189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0" y="476250"/>
            <a:ext cx="9144000" cy="1512888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gradFill rotWithShape="1">
            <a:gsLst>
              <a:gs pos="0">
                <a:srgbClr val="FF99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342900" indent="-342900" algn="ctr">
              <a:lnSpc>
                <a:spcPct val="50000"/>
              </a:lnSpc>
              <a:buFontTx/>
              <a:buNone/>
            </a:pPr>
            <a:r>
              <a:rPr lang="kk-KZ" sz="3600" b="1" dirty="0" smtClean="0">
                <a:solidFill>
                  <a:srgbClr val="7030A0"/>
                </a:solidFill>
                <a:latin typeface="Times New Roman" pitchFamily="18" charset="0"/>
              </a:rPr>
              <a:t>ЗАДАЧЫ </a:t>
            </a:r>
            <a:endParaRPr lang="kk-KZ" sz="36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00034" y="2143116"/>
            <a:ext cx="1857388" cy="99854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</a:rPr>
              <a:t>ВУЧЫЦЦА</a:t>
            </a:r>
            <a:endParaRPr lang="kk-KZ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786050" y="2071678"/>
            <a:ext cx="3286148" cy="1000132"/>
          </a:xfrm>
          <a:prstGeom prst="horizontalScroll">
            <a:avLst>
              <a:gd name="adj" fmla="val 25000"/>
            </a:avLst>
          </a:pr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</a:rPr>
              <a:t>УДАСКАНАЛЬВАЦЬ</a:t>
            </a:r>
            <a:endParaRPr lang="kk-KZ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215074" y="2071678"/>
            <a:ext cx="2357454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</a:rPr>
              <a:t>ФАРМІРАВАЦЬ</a:t>
            </a:r>
            <a:endParaRPr lang="kk-KZ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14282" y="3500438"/>
            <a:ext cx="2249473" cy="2808287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</a:rPr>
              <a:t>выказваць   </a:t>
            </a:r>
          </a:p>
          <a:p>
            <a:pPr marL="342900" indent="-342900" algn="ctr">
              <a:buFontTx/>
              <a:buNone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</a:rPr>
              <a:t>уласныя</a:t>
            </a:r>
          </a:p>
          <a:p>
            <a:pPr marL="342900" indent="-342900" algn="ctr">
              <a:buFontTx/>
              <a:buNone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</a:rPr>
              <a:t> адносіны да</a:t>
            </a:r>
          </a:p>
          <a:p>
            <a:pPr marL="342900" indent="-342900" algn="ctr">
              <a:buFontTx/>
              <a:buNone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</a:rPr>
              <a:t>зместу</a:t>
            </a:r>
          </a:p>
          <a:p>
            <a:pPr marL="342900" indent="-342900" algn="ctr">
              <a:buFontTx/>
              <a:buNone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</a:rPr>
              <a:t>прачытанага</a:t>
            </a:r>
            <a:endParaRPr lang="kk-KZ" sz="2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143240" y="3500438"/>
            <a:ext cx="2286016" cy="2808287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</a:rPr>
              <a:t>навыкі  </a:t>
            </a:r>
          </a:p>
          <a:p>
            <a:pPr marL="342900" indent="-342900" algn="ctr">
              <a:buFontTx/>
              <a:buNone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</a:rPr>
              <a:t>чытання</a:t>
            </a:r>
            <a:endParaRPr lang="kk-KZ" sz="2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6215074" y="3500438"/>
            <a:ext cx="2214578" cy="2808287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уменне</a:t>
            </a:r>
          </a:p>
          <a:p>
            <a:pPr marL="342900" indent="-342900" algn="ctr">
              <a:buFontTx/>
              <a:buNone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пераказваць</a:t>
            </a:r>
          </a:p>
          <a:p>
            <a:pPr marL="342900" indent="-342900" algn="ctr">
              <a:buFontTx/>
              <a:buNone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 плане</a:t>
            </a:r>
            <a:endParaRPr lang="kk-KZ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661248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                                                 СОШ №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1026" name="Picture 2" descr="http://allaklein.ucoz.ru/_ld/1/0189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928670"/>
            <a:ext cx="4969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dirty="0" smtClean="0">
                <a:solidFill>
                  <a:schemeClr val="tx2"/>
                </a:solidFill>
              </a:rPr>
              <a:t>МАЎЛЕНЧАЯ  РАЗМІНКА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785926"/>
            <a:ext cx="75009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b="1" i="1" dirty="0" smtClean="0">
                <a:solidFill>
                  <a:srgbClr val="7030A0"/>
                </a:solidFill>
              </a:rPr>
              <a:t>Жыў  на  свеце  хлопец  Мікіта.Здольны ён быў  да любой  работы: і кавалём мог  быць, і  сталяром, і нават гаршкі ўмеў рабіць , ды такія прыгожыя! Любая работа спорылася ў яго руках. Але  больш за  ўсё любіў Мікіта  майстраваць… 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661248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                                                 СОШ №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1026" name="Picture 2" descr="http://allaklein.ucoz.ru/_ld/1/0189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000108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e-BY" sz="4000" b="1" i="1" u="sng" dirty="0" smtClean="0">
              <a:solidFill>
                <a:srgbClr val="FF0000"/>
              </a:solidFill>
            </a:endParaRPr>
          </a:p>
          <a:p>
            <a:endParaRPr lang="be-BY" sz="4000" b="1" i="1" u="sng" dirty="0">
              <a:solidFill>
                <a:srgbClr val="FF0000"/>
              </a:solidFill>
            </a:endParaRPr>
          </a:p>
          <a:p>
            <a:endParaRPr lang="be-BY" sz="4000" b="1" i="1" u="sng" dirty="0" smtClean="0">
              <a:solidFill>
                <a:srgbClr val="FF0000"/>
              </a:solidFill>
            </a:endParaRPr>
          </a:p>
          <a:p>
            <a:r>
              <a:rPr lang="be-BY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ПРАЦАВІТЫЯ РУКІ НЕ  ЗНАЮЦЬ У</a:t>
            </a:r>
          </a:p>
          <a:p>
            <a:r>
              <a:rPr lang="be-BY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ПРАЦЫ НІЯКАЙ  ПРЫНУКІ.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1285860"/>
            <a:ext cx="4264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5400" b="1" i="1" dirty="0" smtClean="0">
                <a:solidFill>
                  <a:srgbClr val="7030A0"/>
                </a:solidFill>
              </a:rPr>
              <a:t>ДЭВІЗ  УРОКА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661248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                                                 СОШ №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1026" name="Picture 2" descr="http://allaklein.ucoz.ru/_ld/1/0189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http://gasur.mittec.su/foto/cache/49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214422"/>
            <a:ext cx="3929090" cy="23628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>
                <a:solidFill>
                  <a:srgbClr val="7030A0"/>
                </a:solidFill>
              </a:rPr>
              <a:t>         АЛЯКСАНДР ПАСКРОБЫШАЎ</a:t>
            </a:r>
          </a:p>
          <a:p>
            <a:r>
              <a:rPr lang="be-BY" sz="6000" b="1" i="1" dirty="0" smtClean="0">
                <a:solidFill>
                  <a:schemeClr val="accent1"/>
                </a:solidFill>
              </a:rPr>
              <a:t>       </a:t>
            </a:r>
            <a:endParaRPr lang="ru-RU" sz="6000" b="1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000100" y="3500438"/>
            <a:ext cx="70009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solidFill>
                  <a:schemeClr val="accent1">
                    <a:lumMod val="75000"/>
                  </a:schemeClr>
                </a:solidFill>
              </a:rPr>
              <a:t>Беларускі пісьменнік . Аўтар некалькіх  для дзяцей  кніг. Медык па адукацыі. Нарадзіўся ў Расіі. У  дзіцячым узросце пераехаў  у Беларусь. У 16 гадоў страціў зрок, але гэта яму не пашкодзіла стаць медыкам.  Працаваў масажыстам у санаторыі “Нарач”.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661248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                                                 СОШ №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1026" name="Picture 2" descr="http://allaklein.ucoz.ru/_ld/1/0189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500042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b="1" dirty="0" smtClean="0">
                <a:solidFill>
                  <a:srgbClr val="7030A0"/>
                </a:solidFill>
              </a:rPr>
              <a:t> </a:t>
            </a:r>
            <a:r>
              <a:rPr lang="be-BY" sz="3600" b="1" i="1" dirty="0" smtClean="0">
                <a:solidFill>
                  <a:schemeClr val="accent1"/>
                </a:solidFill>
              </a:rPr>
              <a:t>       </a:t>
            </a:r>
            <a:r>
              <a:rPr lang="be-BY" sz="5400" b="1" i="1" dirty="0" smtClean="0">
                <a:solidFill>
                  <a:schemeClr val="accent1"/>
                </a:solidFill>
              </a:rPr>
              <a:t>ЗУБНЫ  ДОКТАР</a:t>
            </a:r>
            <a:endParaRPr lang="ru-RU" sz="5400" dirty="0"/>
          </a:p>
        </p:txBody>
      </p:sp>
      <p:pic>
        <p:nvPicPr>
          <p:cNvPr id="33796" name="Picture 4" descr="http://boombob.ru/img/picture/Aug/29/3fcdeb8a74073ef5948b37cd8f830353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857364"/>
            <a:ext cx="4214842" cy="435606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661248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                                                 СОШ №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1026" name="Picture 2" descr="http://allaklein.ucoz.ru/_ld/1/0189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536" y="-128016"/>
            <a:ext cx="9314688" cy="69860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214290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000" b="1" dirty="0" smtClean="0">
                <a:solidFill>
                  <a:srgbClr val="0070C0"/>
                </a:solidFill>
              </a:rPr>
              <a:t>           ЗУБЫ</a:t>
            </a:r>
          </a:p>
          <a:p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32770" name="Picture 2" descr="http://www.entretantomagazine.com/wp-content/uploads/2013/06/illustration-847x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2643206" cy="2763731"/>
          </a:xfrm>
          <a:prstGeom prst="rect">
            <a:avLst/>
          </a:prstGeom>
          <a:noFill/>
        </p:spPr>
      </p:pic>
      <p:pic>
        <p:nvPicPr>
          <p:cNvPr id="32772" name="Picture 4" descr="http://sv.kh.ua/data/content/313/big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2183" y="1571612"/>
            <a:ext cx="2799445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661248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                                                 СОШ №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1026" name="Picture 2" descr="http://allaklein.ucoz.ru/_ld/1/0189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://www.playcast.ru/uploads/2012/12/15/42374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3333750" cy="3333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7554" y="714356"/>
            <a:ext cx="50720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solidFill>
                  <a:srgbClr val="002060"/>
                </a:solidFill>
              </a:rPr>
              <a:t>Хто на  лыжах?</a:t>
            </a:r>
          </a:p>
          <a:p>
            <a:r>
              <a:rPr lang="be-BY" sz="2800" b="1" dirty="0" smtClean="0">
                <a:solidFill>
                  <a:srgbClr val="002060"/>
                </a:solidFill>
              </a:rPr>
              <a:t>Што за крос?</a:t>
            </a:r>
          </a:p>
          <a:p>
            <a:r>
              <a:rPr lang="be-BY" sz="2800" b="1" dirty="0" smtClean="0">
                <a:solidFill>
                  <a:srgbClr val="002060"/>
                </a:solidFill>
              </a:rPr>
              <a:t>Гэта едзе Дзед  Мароз.</a:t>
            </a:r>
          </a:p>
          <a:p>
            <a:r>
              <a:rPr lang="be-BY" sz="2800" b="1" dirty="0" smtClean="0">
                <a:solidFill>
                  <a:srgbClr val="002060"/>
                </a:solidFill>
              </a:rPr>
              <a:t>І на ранішнік якраз</a:t>
            </a:r>
          </a:p>
          <a:p>
            <a:r>
              <a:rPr lang="be-BY" sz="2800" b="1" dirty="0" smtClean="0">
                <a:solidFill>
                  <a:srgbClr val="002060"/>
                </a:solidFill>
              </a:rPr>
              <a:t>Прыйдзе  Дзед Мароз да нас.</a:t>
            </a:r>
          </a:p>
          <a:p>
            <a:r>
              <a:rPr lang="be-BY" sz="2800" b="1" dirty="0" smtClean="0">
                <a:solidFill>
                  <a:srgbClr val="002060"/>
                </a:solidFill>
              </a:rPr>
              <a:t>Ш-шась, ш-шух!</a:t>
            </a:r>
          </a:p>
          <a:p>
            <a:r>
              <a:rPr lang="be-BY" sz="2800" b="1" dirty="0" smtClean="0">
                <a:solidFill>
                  <a:srgbClr val="002060"/>
                </a:solidFill>
              </a:rPr>
              <a:t>Шась, ш-шах!</a:t>
            </a:r>
          </a:p>
          <a:p>
            <a:r>
              <a:rPr lang="be-BY" sz="2800" b="1" dirty="0" smtClean="0">
                <a:solidFill>
                  <a:srgbClr val="002060"/>
                </a:solidFill>
              </a:rPr>
              <a:t>Лыжы зранку  на нагах</a:t>
            </a:r>
          </a:p>
          <a:p>
            <a:r>
              <a:rPr lang="be-BY" sz="2800" b="1" dirty="0" smtClean="0">
                <a:solidFill>
                  <a:srgbClr val="002060"/>
                </a:solidFill>
              </a:rPr>
              <a:t>Пад вясёлы, звонкі смех</a:t>
            </a:r>
          </a:p>
          <a:p>
            <a:r>
              <a:rPr lang="be-BY" sz="2800" b="1" dirty="0" smtClean="0">
                <a:solidFill>
                  <a:srgbClr val="002060"/>
                </a:solidFill>
              </a:rPr>
              <a:t>У сыпучы лезуць снег.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461</Words>
  <Application>Microsoft Office PowerPoint</Application>
  <PresentationFormat>Экран (4:3)</PresentationFormat>
  <Paragraphs>117</Paragraphs>
  <Slides>27</Slides>
  <Notes>1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Герман</cp:lastModifiedBy>
  <cp:revision>28</cp:revision>
  <dcterms:created xsi:type="dcterms:W3CDTF">2015-12-14T14:42:28Z</dcterms:created>
  <dcterms:modified xsi:type="dcterms:W3CDTF">2017-03-10T10:45:42Z</dcterms:modified>
</cp:coreProperties>
</file>