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69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7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5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97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71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10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794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84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2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859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0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EFB92-5DEC-43F4-B454-8785A5DC2799}" type="datetimeFigureOut">
              <a:rPr lang="ru-RU" smtClean="0"/>
              <a:t>15.04.2017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FA9E7-9474-4143-8F42-8FE0427F6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02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35" y="28983"/>
            <a:ext cx="914394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99392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Сістэматызацыя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і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абагульненне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ведаў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па </a:t>
            </a:r>
            <a:r>
              <a:rPr lang="ru-RU" sz="28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раздзеле</a:t>
            </a:r>
            <a:r>
              <a:rPr lang="ru-RU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:</a:t>
            </a: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96752"/>
            <a:ext cx="847728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«У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свеце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ветлівасці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і </a:t>
            </a:r>
            <a:r>
              <a:rPr lang="ru-RU" sz="54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дабрыні</a:t>
            </a:r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5805264"/>
            <a:ext cx="25922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 </a:t>
            </a:r>
            <a:r>
              <a:rPr lang="ru-RU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клас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16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1052736"/>
            <a:ext cx="2376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</a:t>
            </a:r>
          </a:p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27784" y="3261320"/>
            <a:ext cx="640871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e-BY" sz="3200" b="1" dirty="0" smtClean="0">
                <a:solidFill>
                  <a:srgbClr val="9BBB5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Інсцэніроўка верша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e-BY" sz="3200" b="1" dirty="0" smtClean="0">
                <a:solidFill>
                  <a:srgbClr val="9BBB5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  «Жук і слімак»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e-BY" sz="3200" b="1" dirty="0" smtClean="0">
                <a:solidFill>
                  <a:srgbClr val="9BBB5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  Максіма Танка</a:t>
            </a:r>
            <a:endParaRPr lang="ru-RU" sz="4400" b="1" dirty="0" smtClean="0">
              <a:solidFill>
                <a:srgbClr val="9BBB5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7801" y="2452353"/>
            <a:ext cx="4863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Сёння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sz="48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ўроку</a:t>
            </a:r>
            <a:endParaRPr lang="ru-RU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http://img.tavrika.su/news/80/80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39" y="4941168"/>
            <a:ext cx="23812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musical-sad.ru/_ld/0/06201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41168"/>
            <a:ext cx="2335766" cy="15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24" y="20704"/>
            <a:ext cx="3131987" cy="24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068" y="-106184"/>
            <a:ext cx="9227068" cy="6964183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064285"/>
            <a:ext cx="9468544" cy="412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700" b="1" dirty="0" smtClean="0">
                <a:latin typeface="Times New Roman"/>
                <a:ea typeface="Calibri"/>
                <a:cs typeface="Times New Roman"/>
              </a:rPr>
              <a:t>    </a:t>
            </a: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R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W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К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Q S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Р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N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О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S Z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П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Y R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Е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W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Л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S L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Ь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R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Q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К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WR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А</a:t>
            </a: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S</a:t>
            </a:r>
            <a:endParaRPr lang="be-BY" sz="27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7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7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700" b="1" dirty="0" smtClean="0">
                <a:latin typeface="Times New Roman"/>
                <a:ea typeface="Calibri"/>
              </a:rPr>
              <a:t>RW</a:t>
            </a:r>
            <a:r>
              <a:rPr lang="be-BY" sz="2700" b="1" dirty="0">
                <a:latin typeface="Times New Roman"/>
                <a:ea typeface="Calibri"/>
              </a:rPr>
              <a:t>КА</a:t>
            </a:r>
            <a:r>
              <a:rPr lang="en-US" sz="2700" b="1" dirty="0">
                <a:latin typeface="Times New Roman"/>
                <a:ea typeface="Calibri"/>
              </a:rPr>
              <a:t>HGF</a:t>
            </a:r>
            <a:r>
              <a:rPr lang="be-BY" sz="2700" b="1" dirty="0">
                <a:latin typeface="Times New Roman"/>
                <a:ea typeface="Calibri"/>
              </a:rPr>
              <a:t>МУ</a:t>
            </a:r>
            <a:r>
              <a:rPr lang="en-US" sz="2700" b="1" dirty="0" smtClean="0">
                <a:latin typeface="Times New Roman"/>
                <a:ea typeface="Calibri"/>
              </a:rPr>
              <a:t>Y</a:t>
            </a:r>
            <a:r>
              <a:rPr lang="be-BY" sz="2700" b="1" dirty="0" smtClean="0">
                <a:latin typeface="Times New Roman"/>
                <a:ea typeface="Calibri"/>
              </a:rPr>
              <a:t>С</a:t>
            </a:r>
            <a:r>
              <a:rPr lang="en-US" sz="2700" b="1" dirty="0">
                <a:latin typeface="Times New Roman"/>
                <a:ea typeface="Calibri"/>
              </a:rPr>
              <a:t>SD</a:t>
            </a:r>
            <a:r>
              <a:rPr lang="be-BY" sz="2700" b="1" dirty="0" smtClean="0">
                <a:latin typeface="Times New Roman"/>
                <a:ea typeface="Calibri"/>
              </a:rPr>
              <a:t>КА</a:t>
            </a:r>
            <a:r>
              <a:rPr lang="en-US" sz="2700" b="1" dirty="0">
                <a:latin typeface="Times New Roman"/>
                <a:ea typeface="Calibri"/>
              </a:rPr>
              <a:t>RW</a:t>
            </a:r>
            <a:r>
              <a:rPr lang="be-BY" sz="2700" b="1" dirty="0">
                <a:latin typeface="Times New Roman"/>
                <a:ea typeface="Calibri"/>
              </a:rPr>
              <a:t>ЗА</a:t>
            </a:r>
            <a:r>
              <a:rPr lang="en-US" sz="2700" b="1" dirty="0">
                <a:latin typeface="Times New Roman"/>
                <a:ea typeface="Calibri"/>
              </a:rPr>
              <a:t>S</a:t>
            </a:r>
            <a:r>
              <a:rPr lang="be-BY" sz="2700" b="1" dirty="0" smtClean="0">
                <a:latin typeface="Times New Roman"/>
                <a:ea typeface="Calibri"/>
              </a:rPr>
              <a:t>ЦЬ</a:t>
            </a:r>
            <a:r>
              <a:rPr lang="en-US" sz="2700" b="1" dirty="0" smtClean="0">
                <a:latin typeface="Times New Roman"/>
                <a:ea typeface="Calibri"/>
              </a:rPr>
              <a:t>WR</a:t>
            </a:r>
            <a:r>
              <a:rPr lang="be-BY" sz="2700" b="1" dirty="0">
                <a:latin typeface="Times New Roman"/>
                <a:ea typeface="Calibri"/>
              </a:rPr>
              <a:t>ДЗ</a:t>
            </a:r>
            <a:r>
              <a:rPr lang="en-US" sz="2700" b="1" dirty="0">
                <a:latin typeface="Times New Roman"/>
                <a:ea typeface="Calibri"/>
              </a:rPr>
              <a:t>S</a:t>
            </a:r>
            <a:r>
              <a:rPr lang="be-BY" sz="2700" b="1" dirty="0">
                <a:latin typeface="Times New Roman"/>
                <a:ea typeface="Calibri"/>
              </a:rPr>
              <a:t>ЯК</a:t>
            </a:r>
            <a:r>
              <a:rPr lang="en-US" sz="2700" b="1" dirty="0">
                <a:latin typeface="Times New Roman"/>
                <a:ea typeface="Calibri"/>
              </a:rPr>
              <a:t>SW</a:t>
            </a:r>
            <a:r>
              <a:rPr lang="be-BY" sz="2700" b="1" dirty="0">
                <a:latin typeface="Times New Roman"/>
                <a:ea typeface="Calibri"/>
              </a:rPr>
              <a:t>УЙ </a:t>
            </a:r>
            <a:r>
              <a:rPr lang="en-US" sz="2700" b="1" dirty="0" smtClean="0">
                <a:latin typeface="Times New Roman"/>
                <a:ea typeface="Calibri"/>
              </a:rPr>
              <a:t>R</a:t>
            </a:r>
            <a:r>
              <a:rPr lang="be-BY" sz="2700" b="1" dirty="0" smtClean="0">
                <a:latin typeface="Times New Roman"/>
                <a:ea typeface="Calibri"/>
              </a:rPr>
              <a:t>?</a:t>
            </a:r>
            <a:r>
              <a:rPr lang="en-US" sz="2700" b="1" dirty="0" smtClean="0">
                <a:latin typeface="Times New Roman"/>
                <a:ea typeface="Calibri"/>
              </a:rPr>
              <a:t>S</a:t>
            </a:r>
            <a:endParaRPr lang="be-BY" sz="27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4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4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27784" y="2132856"/>
            <a:ext cx="656642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be-BY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e-BY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Расшыфруй назву твора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1052736"/>
            <a:ext cx="2376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</a:t>
            </a:r>
          </a:p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24" y="20704"/>
            <a:ext cx="3131987" cy="24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068" y="-106184"/>
            <a:ext cx="9227068" cy="6964183"/>
          </a:xfrm>
          <a:prstGeom prst="rect">
            <a:avLst/>
          </a:prstGeom>
          <a:noFill/>
        </p:spPr>
      </p:pic>
      <p:pic>
        <p:nvPicPr>
          <p:cNvPr id="3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068" y="-106184"/>
            <a:ext cx="9227068" cy="696418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7785" y="2132856"/>
            <a:ext cx="65664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be-BY" sz="4000" b="1" spc="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be-BY" sz="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Расшыфруй назву твора</a:t>
            </a:r>
            <a:endParaRPr lang="ru-RU" sz="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3064285"/>
            <a:ext cx="9468544" cy="4127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24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R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W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Q S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Р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N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О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S Z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Y R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Е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W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S L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Ь</a:t>
            </a:r>
            <a:r>
              <a:rPr lang="en-US" sz="2700" b="1" dirty="0">
                <a:latin typeface="Times New Roman"/>
                <a:ea typeface="Calibri"/>
                <a:cs typeface="Times New Roman"/>
              </a:rPr>
              <a:t>R</a:t>
            </a:r>
            <a:r>
              <a:rPr lang="be-BY" sz="27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Q</a:t>
            </a:r>
            <a:r>
              <a:rPr lang="ru-RU" sz="27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</a:t>
            </a:r>
            <a:r>
              <a:rPr lang="be-BY" sz="27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W</a:t>
            </a:r>
            <a:r>
              <a:rPr lang="ru-RU" sz="27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R</a:t>
            </a:r>
            <a:r>
              <a:rPr lang="be-BY" sz="27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А </a:t>
            </a:r>
            <a:r>
              <a:rPr lang="en-US" sz="2700" b="1" dirty="0" smtClean="0">
                <a:latin typeface="Times New Roman"/>
                <a:ea typeface="Calibri"/>
                <a:cs typeface="Times New Roman"/>
              </a:rPr>
              <a:t>S</a:t>
            </a:r>
            <a:endParaRPr lang="be-BY" sz="27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7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7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700" b="1" dirty="0" smtClean="0">
                <a:latin typeface="Times New Roman"/>
                <a:ea typeface="Calibri"/>
              </a:rPr>
              <a:t>RW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</a:rPr>
              <a:t>КА</a:t>
            </a:r>
            <a:r>
              <a:rPr lang="en-US" sz="2700" b="1" dirty="0">
                <a:latin typeface="Times New Roman"/>
                <a:ea typeface="Calibri"/>
              </a:rPr>
              <a:t>HGF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</a:rPr>
              <a:t>МУ</a:t>
            </a:r>
            <a:r>
              <a:rPr lang="en-US" sz="2700" b="1" dirty="0" smtClean="0">
                <a:latin typeface="Times New Roman"/>
                <a:ea typeface="Calibri"/>
              </a:rPr>
              <a:t>Y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</a:rPr>
              <a:t>С</a:t>
            </a:r>
            <a:r>
              <a:rPr lang="en-US" sz="2700" b="1" dirty="0">
                <a:latin typeface="Times New Roman"/>
                <a:ea typeface="Calibri"/>
              </a:rPr>
              <a:t>SD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</a:rPr>
              <a:t>КА</a:t>
            </a:r>
            <a:r>
              <a:rPr lang="en-US" sz="2700" b="1" dirty="0">
                <a:latin typeface="Times New Roman"/>
                <a:ea typeface="Calibri"/>
              </a:rPr>
              <a:t>RW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</a:rPr>
              <a:t>ЗА</a:t>
            </a:r>
            <a:r>
              <a:rPr lang="en-US" sz="2700" b="1" dirty="0">
                <a:latin typeface="Times New Roman"/>
                <a:ea typeface="Calibri"/>
              </a:rPr>
              <a:t>S</a:t>
            </a:r>
            <a:r>
              <a:rPr lang="be-BY" sz="2700" b="1" dirty="0" smtClean="0">
                <a:latin typeface="Times New Roman"/>
                <a:ea typeface="Calibri"/>
              </a:rPr>
              <a:t>Ц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</a:rPr>
              <a:t>Ь</a:t>
            </a:r>
            <a:r>
              <a:rPr lang="en-US" sz="2700" b="1" dirty="0" smtClean="0">
                <a:latin typeface="Times New Roman"/>
                <a:ea typeface="Calibri"/>
              </a:rPr>
              <a:t>WR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</a:rPr>
              <a:t>ДЗ</a:t>
            </a:r>
            <a:r>
              <a:rPr lang="en-US" sz="2700" b="1" dirty="0" smtClean="0">
                <a:latin typeface="Times New Roman"/>
                <a:ea typeface="Calibri"/>
              </a:rPr>
              <a:t>S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</a:rPr>
              <a:t>ЯК</a:t>
            </a:r>
            <a:r>
              <a:rPr lang="en-US" sz="2700" b="1" dirty="0">
                <a:latin typeface="Times New Roman"/>
                <a:ea typeface="Calibri"/>
              </a:rPr>
              <a:t>SW</a:t>
            </a:r>
            <a:r>
              <a:rPr lang="be-BY" sz="2700" b="1" dirty="0">
                <a:solidFill>
                  <a:srgbClr val="C00000"/>
                </a:solidFill>
                <a:latin typeface="Times New Roman"/>
                <a:ea typeface="Calibri"/>
              </a:rPr>
              <a:t>УЙ</a:t>
            </a:r>
            <a:r>
              <a:rPr lang="be-BY" sz="2700" b="1" dirty="0">
                <a:latin typeface="Times New Roman"/>
                <a:ea typeface="Calibri"/>
              </a:rPr>
              <a:t> </a:t>
            </a:r>
            <a:r>
              <a:rPr lang="en-US" sz="2700" b="1" dirty="0" smtClean="0">
                <a:latin typeface="Times New Roman"/>
                <a:ea typeface="Calibri"/>
              </a:rPr>
              <a:t>R</a:t>
            </a:r>
            <a:r>
              <a:rPr lang="be-BY" sz="2700" b="1" dirty="0" smtClean="0">
                <a:solidFill>
                  <a:srgbClr val="C00000"/>
                </a:solidFill>
                <a:latin typeface="Times New Roman"/>
                <a:ea typeface="Calibri"/>
              </a:rPr>
              <a:t>?</a:t>
            </a:r>
            <a:r>
              <a:rPr lang="en-US" sz="2700" b="1" dirty="0" smtClean="0">
                <a:latin typeface="Times New Roman"/>
                <a:ea typeface="Calibri"/>
              </a:rPr>
              <a:t>S</a:t>
            </a:r>
            <a:endParaRPr lang="be-BY" sz="27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400" b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400" b="1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052736"/>
            <a:ext cx="2376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</a:t>
            </a:r>
          </a:p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24" y="20704"/>
            <a:ext cx="3131987" cy="243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Мамина папка\Мамина папка\картинки\фоны\680017-a783afde0a9130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078" y="1"/>
            <a:ext cx="9144000" cy="6900918"/>
          </a:xfrm>
          <a:prstGeom prst="rect">
            <a:avLst/>
          </a:prstGeom>
          <a:noFill/>
        </p:spPr>
      </p:pic>
      <p:sp>
        <p:nvSpPr>
          <p:cNvPr id="5" name="Блок-схема: перфолента 4"/>
          <p:cNvSpPr/>
          <p:nvPr/>
        </p:nvSpPr>
        <p:spPr>
          <a:xfrm>
            <a:off x="755576" y="1844824"/>
            <a:ext cx="7604692" cy="2808312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b="1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0033" y="2787315"/>
            <a:ext cx="6115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200" dirty="0" err="1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0000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Фізкультмінутка</a:t>
            </a:r>
            <a:endParaRPr lang="ru-RU" sz="54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rgbClr val="FF0000"/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pic>
        <p:nvPicPr>
          <p:cNvPr id="7" name="Барбарики Веселая Песня О Дружбе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15272" y="5643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7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7214" y="3742681"/>
            <a:ext cx="87395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Як мы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чытаем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1052736"/>
            <a:ext cx="23762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Урок</a:t>
            </a:r>
          </a:p>
          <a:p>
            <a:pPr lvl="0" algn="ctr"/>
            <a:r>
              <a:rPr lang="be-BY" sz="54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54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4316698" cy="42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Мамина папка\Мамина папка\картинки\фоны\680017-a783afde0a913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70"/>
            <a:ext cx="921274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988840"/>
            <a:ext cx="8064896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b="1" dirty="0" smtClean="0">
                <a:solidFill>
                  <a:srgbClr val="FF9933"/>
                </a:solidFill>
                <a:latin typeface="Times New Roman"/>
                <a:ea typeface="Calibri"/>
                <a:cs typeface="Times New Roman"/>
              </a:rPr>
              <a:t>                          </a:t>
            </a:r>
            <a:r>
              <a:rPr lang="be-BY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Злучы прыказкі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Ласкавае слова,                              так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і людзі да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цябе.</a:t>
            </a:r>
            <a:endParaRPr lang="ru-RU" sz="2400" b="1" dirty="0">
              <a:solidFill>
                <a:srgbClr val="5F8F67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                </a:t>
            </a:r>
            <a:endParaRPr lang="be-BY" sz="2400" b="1" dirty="0" smtClean="0">
              <a:solidFill>
                <a:srgbClr val="5F8F67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Як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ты да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людзей,                             а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трэба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салавейку</a:t>
            </a:r>
            <a:endParaRPr lang="ru-RU" sz="2400" b="1" dirty="0">
              <a:solidFill>
                <a:srgbClr val="5F8F67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зялёная ветка.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Не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трэба салавейку </a:t>
            </a:r>
            <a:endParaRPr lang="be-BY" sz="2400" b="1" dirty="0" smtClean="0">
              <a:solidFill>
                <a:srgbClr val="5F8F67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залатая клетка,                                што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веснавы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дзень.</a:t>
            </a:r>
            <a:endParaRPr lang="ru-RU" sz="2400" b="1" dirty="0">
              <a:solidFill>
                <a:srgbClr val="5F8F67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400" b="1" dirty="0">
              <a:solidFill>
                <a:srgbClr val="5F8F67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498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Мамина папка\Мамина папка\картинки\фоны\680017-a783afde0a913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793" y="34029"/>
            <a:ext cx="9144000" cy="682397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1560" y="1988840"/>
            <a:ext cx="8064896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dirty="0" smtClean="0">
                <a:solidFill>
                  <a:srgbClr val="FF9933"/>
                </a:solidFill>
                <a:latin typeface="Times New Roman"/>
                <a:ea typeface="Calibri"/>
                <a:cs typeface="Times New Roman"/>
              </a:rPr>
              <a:t>                          </a:t>
            </a:r>
            <a:r>
              <a:rPr lang="be-BY" sz="28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Злучы прыказкі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З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кім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пазнаешся,                        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чым багата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нагаварыць.</a:t>
            </a:r>
            <a:endParaRPr lang="ru-RU" sz="2400" b="1" dirty="0">
              <a:solidFill>
                <a:srgbClr val="5F8F67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400" b="1" dirty="0" smtClean="0">
              <a:solidFill>
                <a:srgbClr val="5F8F67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Лепш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крышку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зрабіць,                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а май сто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сяброў.</a:t>
            </a:r>
            <a:endParaRPr lang="ru-RU" sz="2400" b="1" dirty="0">
              <a:solidFill>
                <a:srgbClr val="5F8F67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be-BY" sz="2400" b="1" dirty="0" smtClean="0">
              <a:solidFill>
                <a:srgbClr val="5F8F67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Не май сто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рублёў,                        </a:t>
            </a:r>
            <a:r>
              <a:rPr lang="be-BY" sz="2400" b="1" dirty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такі сам </a:t>
            </a:r>
            <a:r>
              <a:rPr lang="be-BY" sz="2400" b="1" dirty="0" smtClean="0">
                <a:solidFill>
                  <a:srgbClr val="5F8F67"/>
                </a:solidFill>
                <a:latin typeface="Times New Roman"/>
                <a:ea typeface="Calibri"/>
                <a:cs typeface="Times New Roman"/>
              </a:rPr>
              <a:t>станешся.</a:t>
            </a:r>
            <a:endParaRPr lang="ru-RU" sz="2400" b="1" dirty="0">
              <a:solidFill>
                <a:srgbClr val="5F8F67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chemeClr val="accent5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b="1" dirty="0" smtClean="0">
              <a:solidFill>
                <a:schemeClr val="accent5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555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Мамина папка\Мамина папка\картинки\фоны\680017-a783afde0a913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78" y="76947"/>
            <a:ext cx="9144000" cy="6823971"/>
          </a:xfrm>
          <a:prstGeom prst="rect">
            <a:avLst/>
          </a:prstGeom>
          <a:noFill/>
        </p:spPr>
      </p:pic>
      <p:sp>
        <p:nvSpPr>
          <p:cNvPr id="3" name="Блок-схема: перфолента 2"/>
          <p:cNvSpPr/>
          <p:nvPr/>
        </p:nvSpPr>
        <p:spPr>
          <a:xfrm>
            <a:off x="755576" y="1844824"/>
            <a:ext cx="7604692" cy="2808312"/>
          </a:xfrm>
          <a:prstGeom prst="flowChartPunchedTap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b="1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00808"/>
            <a:ext cx="842493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Сонейкава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гульня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«Так </a:t>
            </a:r>
            <a:r>
              <a:rPr lang="ru-RU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ці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не?»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33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Мамина папка\Мамина папка\картинки\фоны\680017-a783afde0a913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7015"/>
            <a:ext cx="9324528" cy="6840985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 rot="1212093">
            <a:off x="1555297" y="1843532"/>
            <a:ext cx="6396665" cy="79984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1537">
            <a:off x="-35555" y="3270997"/>
            <a:ext cx="5219996" cy="190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7578">
            <a:off x="1203350" y="2178248"/>
            <a:ext cx="6391005" cy="251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898771">
            <a:off x="2994616" y="2908034"/>
            <a:ext cx="24064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e-BY" sz="4000" b="1" dirty="0" smtClean="0">
                <a:ln w="11430"/>
                <a:solidFill>
                  <a:srgbClr val="FF0000"/>
                </a:solidFill>
              </a:rPr>
              <a:t>Дабрыня</a:t>
            </a:r>
            <a:endParaRPr lang="ru-RU" sz="4000" b="1" cap="none" spc="0" dirty="0">
              <a:ln w="11430"/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365678">
            <a:off x="1333137" y="1888934"/>
            <a:ext cx="68409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e-BY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Сінквейн</a:t>
            </a:r>
            <a:endParaRPr lang="ru-RU" sz="4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47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0">
              <a:srgbClr val="85C2FF">
                <a:alpha val="45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kievvlast.com.ua/project/resources/2016/09/resized/two_column_kpbfG3B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16" y="3429000"/>
            <a:ext cx="4296410" cy="30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life-move.ru/wp-content/uploads/2014/05/xcO_MKIA9C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5" y="3312280"/>
            <a:ext cx="4187190" cy="314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Добрые и искренние поступки детей (40 фото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7592"/>
            <a:ext cx="3982720" cy="25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pisanie.pp.ua/assets/images_pic/%D0%9B%D1%8E%D0%B1%D0%BE%D0%B2%D1%8C%20%D0%BA%20%D0%B1%D0%BB%D0%B8%D0%B6%D0%BD%D0%B5%D0%BC%D1%83%20960_540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1" y="187593"/>
            <a:ext cx="4149090" cy="25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988840"/>
            <a:ext cx="928098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0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err="1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Падзяліся</a:t>
            </a:r>
            <a:r>
              <a:rPr lang="ru-RU" sz="4000" b="1" dirty="0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</a:t>
            </a:r>
            <a:r>
              <a:rPr lang="ru-RU" sz="4000" b="1" dirty="0" err="1" smtClean="0">
                <a:ln w="1905"/>
                <a:solidFill>
                  <a:srgbClr val="FF99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дабрынёй</a:t>
            </a:r>
            <a:endParaRPr lang="ru-RU" sz="4000" b="1" dirty="0">
              <a:ln w="1905"/>
              <a:solidFill>
                <a:srgbClr val="FF99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097" y="1959674"/>
            <a:ext cx="2236787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Мамина папка\Мамина папка\картинки\фоны\680017-a783afde0a913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" y="0"/>
            <a:ext cx="9137467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267913"/>
            <a:ext cx="4572000" cy="4921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08861"/>
            <a:ext cx="7344816" cy="564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e-BY" b="1" kern="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e-BY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e-BY" b="1" kern="0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e-BY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                 </a:t>
            </a:r>
            <a:r>
              <a:rPr kumimoji="0" lang="be-BY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Д</a:t>
            </a: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обрай раніцы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rebuchet MS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Калі  л</a:t>
            </a:r>
            <a:r>
              <a:rPr kumimoji="0" lang="be-BY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а</a:t>
            </a: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ска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rebuchet MS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 До</a:t>
            </a:r>
            <a:r>
              <a:rPr kumimoji="0" lang="be-BY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б</a:t>
            </a: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ры дзень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rebuchet MS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Доб</a:t>
            </a:r>
            <a:r>
              <a:rPr kumimoji="0" lang="be-BY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р</a:t>
            </a: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ы вечар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rebuchet MS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Пр</a:t>
            </a:r>
            <a:r>
              <a:rPr kumimoji="0" lang="be-BY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ы</a:t>
            </a: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вітанне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rebuchet MS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Дабра</a:t>
            </a:r>
            <a:r>
              <a:rPr kumimoji="0" lang="be-BY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н</a:t>
            </a: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ач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rebuchet MS"/>
              <a:ea typeface="Calibri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                     Дз</a:t>
            </a:r>
            <a:r>
              <a:rPr kumimoji="0" lang="be-BY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я</a:t>
            </a:r>
            <a:r>
              <a:rPr kumimoji="0" lang="be-BY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куй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70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99592" y="620690"/>
            <a:ext cx="2304256" cy="33239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</a:t>
            </a:r>
          </a:p>
          <a:p>
            <a:pPr algn="ctr"/>
            <a:r>
              <a:rPr lang="be-BY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ru-RU" sz="5400" b="1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3140968"/>
            <a:ext cx="7476724" cy="24314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Чаму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вучыліся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</a:t>
            </a:r>
            <a:r>
              <a:rPr lang="ru-RU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ўроку</a:t>
            </a: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4316698" cy="42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7476943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1444" y="2967335"/>
            <a:ext cx="640111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Дзякуй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дабрыню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Марк+Минков_-_Дорогою+добр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13796" y="5733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3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158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692696"/>
            <a:ext cx="2520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480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/>
            </a:endParaRPr>
          </a:p>
          <a:p>
            <a:pPr lvl="0" algn="ctr"/>
            <a:r>
              <a:rPr lang="ru-RU" sz="48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/>
              </a:rPr>
              <a:t>Урок</a:t>
            </a:r>
            <a:endParaRPr lang="ru-RU" sz="48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rebuchet MS"/>
            </a:endParaRPr>
          </a:p>
          <a:p>
            <a:pPr lvl="0" algn="ctr"/>
            <a:r>
              <a:rPr lang="ru-RU" sz="480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/>
              </a:rPr>
              <a:t>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214" y="3429000"/>
            <a:ext cx="8866786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48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</a:t>
            </a:r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то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значыць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быць</a:t>
            </a:r>
            <a:r>
              <a:rPr lang="ru-RU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добрым і </a:t>
            </a:r>
          </a:p>
          <a:p>
            <a:pPr algn="ctr"/>
            <a:r>
              <a:rPr lang="ru-RU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ветлівым</a:t>
            </a: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?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4316698" cy="42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5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153149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4" y="0"/>
            <a:ext cx="9144000" cy="69746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87624" y="692696"/>
            <a:ext cx="3672408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e-BY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</a:t>
            </a:r>
            <a:r>
              <a:rPr lang="be-BY" sz="40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умаць</a:t>
            </a:r>
          </a:p>
          <a:p>
            <a:pPr algn="ctr"/>
            <a:endParaRPr lang="be-BY" sz="4000" b="1" i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be-BY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be-BY" sz="40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азважаць </a:t>
            </a:r>
          </a:p>
          <a:p>
            <a:pPr algn="ctr"/>
            <a:endParaRPr lang="be-BY" sz="4000" b="1" i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be-BY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</a:t>
            </a:r>
            <a:r>
              <a:rPr lang="be-BY" sz="40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ытаць</a:t>
            </a:r>
          </a:p>
          <a:p>
            <a:pPr algn="ctr"/>
            <a:endParaRPr lang="be-BY" sz="4000" b="1" i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be-BY" sz="40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</a:t>
            </a:r>
            <a:r>
              <a:rPr lang="be-BY" sz="40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апамінаць</a:t>
            </a:r>
          </a:p>
          <a:p>
            <a:pPr algn="ctr"/>
            <a:endParaRPr lang="be-BY" sz="4000" b="1" i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2544" y="692696"/>
            <a:ext cx="3507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П</a:t>
            </a: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ераказваць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e-BY" sz="4000" b="1" i="1" u="none" strike="noStrike" kern="0" cap="none" spc="0" normalizeH="0" baseline="0" noProof="0" dirty="0" smtClean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Х</a:t>
            </a: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арактары-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000" b="1" i="1" u="none" strike="noStrike" kern="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з</a:t>
            </a: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аваць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герояў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Р</a:t>
            </a:r>
            <a:r>
              <a:rPr kumimoji="0" lang="be-BY" sz="4000" b="1" i="1" u="none" strike="noStrike" kern="0" cap="none" spc="0" normalizeH="0" baseline="0" noProof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абіць добрыя учынкі</a:t>
            </a:r>
            <a:endParaRPr kumimoji="0" lang="ru-RU" sz="4000" b="1" i="1" u="none" strike="noStrike" kern="0" cap="none" spc="0" normalizeH="0" baseline="0" noProof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49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ина папка\Мамина папка\картинки\фоны\932724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5" y="-40227"/>
            <a:ext cx="9144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3" name="Овал 2"/>
          <p:cNvSpPr/>
          <p:nvPr/>
        </p:nvSpPr>
        <p:spPr>
          <a:xfrm>
            <a:off x="827584" y="836712"/>
            <a:ext cx="2217869" cy="2160237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15875" cap="flat" cmpd="sng" algn="ctr">
            <a:solidFill>
              <a:sysClr val="window" lastClr="FFFFFF">
                <a:hueOff val="0"/>
                <a:satOff val="0"/>
                <a:lumOff val="0"/>
                <a:alphaOff val="0"/>
                <a:shade val="75000"/>
                <a:satMod val="125000"/>
                <a:lumMod val="75000"/>
              </a:sysClr>
            </a:solidFill>
            <a:prstDash val="solid"/>
          </a:ln>
          <a:effectLst/>
        </p:spPr>
      </p:sp>
      <p:sp>
        <p:nvSpPr>
          <p:cNvPr id="4" name="Выноска-облако 3"/>
          <p:cNvSpPr/>
          <p:nvPr/>
        </p:nvSpPr>
        <p:spPr>
          <a:xfrm>
            <a:off x="3261477" y="692696"/>
            <a:ext cx="5760639" cy="2088232"/>
          </a:xfrm>
          <a:prstGeom prst="cloudCallout">
            <a:avLst>
              <a:gd name="adj1" fmla="val -19573"/>
              <a:gd name="adj2" fmla="val 90997"/>
            </a:avLst>
          </a:prstGeom>
          <a:solidFill>
            <a:schemeClr val="bg1"/>
          </a:solidFill>
          <a:ln w="15875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9912" y="1139173"/>
            <a:ext cx="53640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Раз, два,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тры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сонечны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             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праменьчык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засвяці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8021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!</a:t>
            </a:r>
          </a:p>
        </p:txBody>
      </p:sp>
      <p:pic>
        <p:nvPicPr>
          <p:cNvPr id="6" name="Picture 2" descr="C:\Мамина папка\Мамина папка\картинки\рисунки школа\школьники дети\10354238-n--n-n--n-n----n-n-n----no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79" y="3638164"/>
            <a:ext cx="3280365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63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2132856"/>
            <a:ext cx="590465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            Добрыя ўчынкі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dirty="0" smtClean="0">
                <a:latin typeface="Times New Roman"/>
                <a:ea typeface="Calibri"/>
                <a:cs typeface="Times New Roman"/>
              </a:rPr>
              <a:t>“Чатыры пажаданні” </a:t>
            </a:r>
            <a:r>
              <a:rPr lang="be-BY" sz="2400" i="1" dirty="0" smtClean="0">
                <a:latin typeface="Times New Roman"/>
                <a:ea typeface="Calibri"/>
                <a:cs typeface="Times New Roman"/>
              </a:rPr>
              <a:t>Васіль Вітка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dirty="0" smtClean="0">
                <a:latin typeface="Times New Roman"/>
                <a:ea typeface="Calibri"/>
                <a:cs typeface="Times New Roman"/>
              </a:rPr>
              <a:t>”Падзяка” </a:t>
            </a:r>
            <a:r>
              <a:rPr lang="be-BY" sz="2400" i="1" dirty="0" smtClean="0">
                <a:latin typeface="Times New Roman"/>
                <a:ea typeface="Calibri"/>
                <a:cs typeface="Times New Roman"/>
              </a:rPr>
              <a:t>Павел Кавалёў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dirty="0" smtClean="0">
                <a:latin typeface="Times New Roman"/>
                <a:ea typeface="Calibri"/>
                <a:cs typeface="Times New Roman"/>
              </a:rPr>
              <a:t> “Выратаваў”</a:t>
            </a:r>
            <a:r>
              <a:rPr lang="be-BY" sz="2400" i="1" dirty="0" smtClean="0">
                <a:latin typeface="Times New Roman"/>
                <a:ea typeface="Calibri"/>
                <a:cs typeface="Times New Roman"/>
              </a:rPr>
              <a:t>Ніна Галіноўская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dirty="0" smtClean="0">
                <a:latin typeface="Times New Roman"/>
                <a:ea typeface="Calibri"/>
                <a:cs typeface="Times New Roman"/>
              </a:rPr>
              <a:t> “Добрыя дзеці”</a:t>
            </a:r>
            <a:r>
              <a:rPr lang="be-BY" sz="2400" i="1" dirty="0" smtClean="0">
                <a:latin typeface="Times New Roman"/>
                <a:ea typeface="Calibri"/>
                <a:cs typeface="Times New Roman"/>
              </a:rPr>
              <a:t>Алесь Гарун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dirty="0" smtClean="0">
                <a:latin typeface="Times New Roman"/>
                <a:ea typeface="Calibri"/>
                <a:cs typeface="Times New Roman"/>
              </a:rPr>
              <a:t>”Кропелька”</a:t>
            </a:r>
            <a:r>
              <a:rPr lang="be-BY" sz="2400" i="1" dirty="0" smtClean="0">
                <a:latin typeface="Times New Roman"/>
                <a:ea typeface="Calibri"/>
                <a:cs typeface="Times New Roman"/>
              </a:rPr>
              <a:t>Яраслаў Пархута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be-BY" sz="2400" dirty="0" smtClean="0">
                <a:latin typeface="Times New Roman"/>
                <a:ea typeface="Calibri"/>
                <a:cs typeface="Times New Roman"/>
              </a:rPr>
              <a:t>“Каму сказаць дзякуй?”</a:t>
            </a:r>
            <a:r>
              <a:rPr lang="be-BY" sz="2400" i="1" dirty="0" smtClean="0">
                <a:latin typeface="Times New Roman"/>
                <a:ea typeface="Calibri"/>
                <a:cs typeface="Times New Roman"/>
              </a:rPr>
              <a:t>Ядвіга Бяганская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734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71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23593" y="1844824"/>
            <a:ext cx="5616624" cy="497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4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sz="24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              </a:t>
            </a:r>
            <a:r>
              <a:rPr lang="be-BY" sz="28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Дрэнныя ўчынкі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dirty="0" smtClean="0">
                <a:latin typeface="Times New Roman"/>
                <a:ea typeface="Calibri"/>
                <a:cs typeface="Times New Roman"/>
              </a:rPr>
              <a:t>«Гутарка </a:t>
            </a:r>
            <a:r>
              <a:rPr lang="be-BY" sz="2800" dirty="0">
                <a:latin typeface="Times New Roman"/>
                <a:ea typeface="Calibri"/>
                <a:cs typeface="Times New Roman"/>
              </a:rPr>
              <a:t>асоту з </a:t>
            </a:r>
            <a:r>
              <a:rPr lang="be-BY" sz="2800" dirty="0" smtClean="0">
                <a:latin typeface="Times New Roman"/>
                <a:ea typeface="Calibri"/>
                <a:cs typeface="Times New Roman"/>
              </a:rPr>
              <a:t>крапівою»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800" i="1" dirty="0" smtClean="0">
                <a:latin typeface="Times New Roman"/>
                <a:ea typeface="Calibri"/>
                <a:cs typeface="Times New Roman"/>
              </a:rPr>
              <a:t>                               Паводле </a:t>
            </a:r>
            <a:r>
              <a:rPr lang="be-BY" sz="2800" i="1" dirty="0">
                <a:latin typeface="Times New Roman"/>
                <a:ea typeface="Calibri"/>
                <a:cs typeface="Times New Roman"/>
              </a:rPr>
              <a:t>Цёткі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800" dirty="0" smtClean="0">
                <a:latin typeface="Times New Roman"/>
                <a:ea typeface="Calibri"/>
                <a:cs typeface="Times New Roman"/>
              </a:rPr>
              <a:t>«Чаму </a:t>
            </a:r>
            <a:r>
              <a:rPr lang="be-BY" sz="2800" dirty="0">
                <a:latin typeface="Times New Roman"/>
                <a:ea typeface="Calibri"/>
                <a:cs typeface="Times New Roman"/>
              </a:rPr>
              <a:t>мяне не хваляць</a:t>
            </a:r>
            <a:r>
              <a:rPr lang="be-BY" sz="2800" dirty="0" smtClean="0">
                <a:latin typeface="Times New Roman"/>
                <a:ea typeface="Calibri"/>
                <a:cs typeface="Times New Roman"/>
              </a:rPr>
              <a:t>?»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800" i="1" dirty="0" smtClean="0">
                <a:latin typeface="Times New Roman"/>
                <a:ea typeface="Calibri"/>
                <a:cs typeface="Times New Roman"/>
              </a:rPr>
              <a:t>                                Іван </a:t>
            </a:r>
            <a:r>
              <a:rPr lang="be-BY" sz="2800" i="1" dirty="0">
                <a:latin typeface="Times New Roman"/>
                <a:ea typeface="Calibri"/>
                <a:cs typeface="Times New Roman"/>
              </a:rPr>
              <a:t>Муравейка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dirty="0" smtClean="0">
                <a:latin typeface="Times New Roman"/>
                <a:ea typeface="Calibri"/>
                <a:cs typeface="Times New Roman"/>
              </a:rPr>
              <a:t>«Жук </a:t>
            </a:r>
            <a:r>
              <a:rPr lang="be-BY" sz="2800" dirty="0">
                <a:latin typeface="Times New Roman"/>
                <a:ea typeface="Calibri"/>
                <a:cs typeface="Times New Roman"/>
              </a:rPr>
              <a:t>і </a:t>
            </a:r>
            <a:r>
              <a:rPr lang="be-BY" sz="2800" dirty="0" smtClean="0">
                <a:latin typeface="Times New Roman"/>
                <a:ea typeface="Calibri"/>
                <a:cs typeface="Times New Roman"/>
              </a:rPr>
              <a:t>Слімак»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be-BY" sz="2800" i="1" dirty="0" smtClean="0">
                <a:latin typeface="Times New Roman"/>
                <a:ea typeface="Calibri"/>
                <a:cs typeface="Times New Roman"/>
              </a:rPr>
              <a:t>                               Максім </a:t>
            </a:r>
            <a:r>
              <a:rPr lang="be-BY" sz="2800" i="1" dirty="0">
                <a:latin typeface="Times New Roman"/>
                <a:ea typeface="Calibri"/>
                <a:cs typeface="Times New Roman"/>
              </a:rPr>
              <a:t>Танк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e-BY" sz="28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be-BY" sz="2800" b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15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Мамина папка\Мамина папка\картинки\фоны\680017-a783afde0a9130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3" y="0"/>
            <a:ext cx="913746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0" y="1700808"/>
            <a:ext cx="5544616" cy="4233467"/>
          </a:xfrm>
          <a:prstGeom prst="rect">
            <a:avLst/>
          </a:prstGeom>
          <a:ln w="28575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“Забыўся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пра нягоды,              “Падзяка” П.Кавалёў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і не наўме жуку,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Што абяцаў паднесці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Ён хату слімаку”.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”Дзіма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заўсміхаўся.                 «Выратаваў»                                              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Яму ўпершыню сказалі                Н.Галіноўская</a:t>
            </a: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дзякуй”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“Хачу яму дапамагчы.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Я пасаджу яго на бэз: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“Сядзь на галінцы і маўчы,       “Жук і слімак”М.Танк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Каб кот на дрэўца не залез”.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66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704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23728" y="1772815"/>
            <a:ext cx="6192688" cy="4552015"/>
          </a:xfrm>
          <a:prstGeom prst="rect">
            <a:avLst/>
          </a:prstGeom>
          <a:ln w="28575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“І матчыны словы ў сэрцах дзяцей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Ласкавыя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струны кранулі,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І добрыя дзеці – прыклад                 </a:t>
            </a: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«Кропелька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</a:t>
            </a: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для людзей!                  </a:t>
            </a: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Я.Пархута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Сініцы свабоду вярнулі!”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be-BY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“І помніце, што наша </a:t>
            </a: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агульная праца                                 </a:t>
            </a: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«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Добрыя дзеці»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дае вашай кароўцы                             </a:t>
            </a: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А.Гарун</a:t>
            </a: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смачнае малако”.                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be-BY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“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І маленькая кропелька </a:t>
            </a: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вялікую сілу мае ,                        </a:t>
            </a:r>
            <a:r>
              <a:rPr lang="be-BY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</a:t>
            </a: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«Каму сказаць дзякуй?»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r>
              <a:rPr lang="be-BY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заадно з іншымі…”                                   Я.Бяганская                                       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53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403</Words>
  <Application>Microsoft Office PowerPoint</Application>
  <PresentationFormat>Экран (4:3)</PresentationFormat>
  <Paragraphs>148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14</cp:revision>
  <dcterms:created xsi:type="dcterms:W3CDTF">2017-04-15T05:02:14Z</dcterms:created>
  <dcterms:modified xsi:type="dcterms:W3CDTF">2017-04-15T06:07:07Z</dcterms:modified>
</cp:coreProperties>
</file>