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sldIdLst>
    <p:sldId id="256" r:id="rId2"/>
    <p:sldId id="259" r:id="rId3"/>
    <p:sldId id="260" r:id="rId4"/>
    <p:sldId id="300" r:id="rId5"/>
    <p:sldId id="262" r:id="rId6"/>
    <p:sldId id="258" r:id="rId7"/>
    <p:sldId id="263" r:id="rId8"/>
    <p:sldId id="294" r:id="rId9"/>
    <p:sldId id="265" r:id="rId10"/>
    <p:sldId id="266" r:id="rId11"/>
    <p:sldId id="267" r:id="rId12"/>
    <p:sldId id="268" r:id="rId13"/>
    <p:sldId id="269" r:id="rId14"/>
    <p:sldId id="270" r:id="rId15"/>
    <p:sldId id="293" r:id="rId16"/>
    <p:sldId id="271" r:id="rId17"/>
    <p:sldId id="272" r:id="rId18"/>
    <p:sldId id="298" r:id="rId19"/>
    <p:sldId id="274" r:id="rId20"/>
    <p:sldId id="275" r:id="rId21"/>
    <p:sldId id="276" r:id="rId22"/>
    <p:sldId id="277" r:id="rId23"/>
    <p:sldId id="281" r:id="rId24"/>
    <p:sldId id="280" r:id="rId25"/>
    <p:sldId id="279" r:id="rId26"/>
    <p:sldId id="282" r:id="rId27"/>
    <p:sldId id="283" r:id="rId28"/>
    <p:sldId id="295" r:id="rId29"/>
    <p:sldId id="284" r:id="rId30"/>
    <p:sldId id="285" r:id="rId31"/>
    <p:sldId id="287" r:id="rId32"/>
    <p:sldId id="296" r:id="rId33"/>
    <p:sldId id="297" r:id="rId3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2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39DD-477E-4CAA-A43C-3DE40BF33B37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CC7F-B0A7-4DB3-8432-0CA85FD1F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2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доложить о прилете и о вашем согласии помочь,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Глазастик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должен отправить шифр на свою планету.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Даны понятия: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Угол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2.Прямоугольник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Уравнение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Периметр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 Треугольник</a:t>
            </a:r>
          </a:p>
          <a:p>
            <a:r>
              <a:rPr lang="ru-RU" dirty="0" smtClean="0"/>
              <a:t>Шифр:</a:t>
            </a:r>
            <a:r>
              <a:rPr lang="ru-RU" baseline="0" dirty="0" smtClean="0"/>
              <a:t> 5 4 2 3 1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CC7F-B0A7-4DB3-8432-0CA85FD1FC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5929-3084-4008-BE1F-410747A2FA5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6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5929-3084-4008-BE1F-410747A2FA5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6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EB75D-DBB8-4A0D-8DAD-53092497A4B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2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3175000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3247508"/>
            <a:ext cx="3733801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429306"/>
            <a:ext cx="3733801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470336"/>
            <a:ext cx="196596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499643"/>
            <a:ext cx="196596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302000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384153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041385"/>
            <a:ext cx="9144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062940"/>
            <a:ext cx="9144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035908"/>
            <a:ext cx="2729950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57200" y="2001573"/>
            <a:ext cx="84582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Квадрат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 hasCustomPrompt="1"/>
          </p:nvPr>
        </p:nvSpPr>
        <p:spPr>
          <a:xfrm>
            <a:off x="457200" y="3249948"/>
            <a:ext cx="4953000" cy="1460500"/>
          </a:xfrm>
        </p:spPr>
        <p:txBody>
          <a:bodyPr/>
          <a:lstStyle>
            <a:lvl1pPr marL="64008" indent="0" algn="l" eaLnBrk="1" latinLnBrk="0" hangingPunct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 eaLnBrk="1" latinLnBrk="0" hangingPunct="1"/>
            <a:r>
              <a:rPr kumimoji="0" lang="ru-RU" dirty="0" smtClean="0"/>
              <a:t>Урок математики во 2 классе </a:t>
            </a:r>
          </a:p>
          <a:p>
            <a:pPr lvl="0" eaLnBrk="1" latinLnBrk="0" hangingPunct="1"/>
            <a:r>
              <a:rPr kumimoji="0" lang="ru-RU" dirty="0" smtClean="0"/>
              <a:t>Учитель: Семенова Елена Михайловна</a:t>
            </a:r>
          </a:p>
          <a:p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786710" y="3500442"/>
            <a:ext cx="960120" cy="381000"/>
          </a:xfrm>
        </p:spPr>
        <p:txBody>
          <a:bodyPr/>
          <a:lstStyle/>
          <a:p>
            <a:fld id="{21C117BC-67ED-4954-B5C6-CD882E4C8F24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504407"/>
            <a:ext cx="2376510" cy="381000"/>
          </a:xfrm>
        </p:spPr>
        <p:txBody>
          <a:bodyPr/>
          <a:lstStyle>
            <a:lvl1pPr>
              <a:defRPr sz="800"/>
            </a:lvl1pPr>
          </a:lstStyle>
          <a:p>
            <a:r>
              <a:rPr lang="ru-RU" smtClean="0"/>
              <a:t>МБОУ «Новобирилюсская  СОШ» </a:t>
            </a:r>
          </a:p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947"/>
            <a:ext cx="74771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9E17E36-B46B-48CB-835B-D225C2A09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3"/>
          </p:nvPr>
        </p:nvSpPr>
        <p:spPr>
          <a:xfrm>
            <a:off x="1500188" y="1571625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17BC-67ED-4954-B5C6-CD882E4C8F2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E36-B46B-48CB-835B-D225C2A09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17BC-67ED-4954-B5C6-CD882E4C8F2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E36-B46B-48CB-835B-D225C2A09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510540"/>
            <a:ext cx="957264" cy="381000"/>
          </a:xfrm>
        </p:spPr>
        <p:txBody>
          <a:bodyPr/>
          <a:lstStyle/>
          <a:p>
            <a:fld id="{21C117BC-67ED-4954-B5C6-CD882E4C8F2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510540"/>
            <a:ext cx="132588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893"/>
            <a:ext cx="762000" cy="304800"/>
          </a:xfrm>
        </p:spPr>
        <p:txBody>
          <a:bodyPr/>
          <a:lstStyle/>
          <a:p>
            <a:fld id="{79E17E36-B46B-48CB-835B-D225C2A09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17BC-67ED-4954-B5C6-CD882E4C8F2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E36-B46B-48CB-835B-D225C2A09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05682"/>
            <a:ext cx="9144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56897"/>
            <a:ext cx="9144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300205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66761"/>
            <a:ext cx="3733801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14587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90786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668"/>
            <a:ext cx="57626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668"/>
            <a:ext cx="27432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668"/>
            <a:ext cx="914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668"/>
            <a:ext cx="27432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17"/>
            <a:ext cx="54864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17"/>
            <a:ext cx="914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71472" y="571484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82296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ru-RU" dirty="0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510540"/>
            <a:ext cx="957264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1C117BC-67ED-4954-B5C6-CD882E4C8F24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786050" y="510540"/>
            <a:ext cx="379763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893"/>
            <a:ext cx="762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9E17E36-B46B-48CB-835B-D225C2A09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4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ctr" rtl="0" eaLnBrk="1" latinLnBrk="0" hangingPunct="1">
        <a:spcBef>
          <a:spcPts val="300"/>
        </a:spcBef>
        <a:buClr>
          <a:schemeClr val="accent3"/>
        </a:buClr>
        <a:buFont typeface="Georgia"/>
        <a:buNone/>
        <a:defRPr kumimoji="0"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None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H:\&#1050;&#1074;&#1072;&#1076;&#1088;&#1072;&#1090;%20&#1057;&#1077;&#1084;&#1077;&#1085;&#1086;&#1074;&#1072;%20&#1045;.&#1052;\2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didaktor.ru/kak-organizovat-golosovanie-ili-sorevnovanie-na-multimedijnom-uroke/" TargetMode="External"/><Relationship Id="rId3" Type="http://schemas.openxmlformats.org/officeDocument/2006/relationships/hyperlink" Target="http://papus666.narod.ru/clipart/r/raket/kosm002.png" TargetMode="External"/><Relationship Id="rId7" Type="http://schemas.openxmlformats.org/officeDocument/2006/relationships/hyperlink" Target="http://didaktor.ru/texnologicheskij-priyom-sorbonka/" TargetMode="External"/><Relationship Id="rId2" Type="http://schemas.openxmlformats.org/officeDocument/2006/relationships/hyperlink" Target="http://img-fotki.yandex.ru/get/9318/134091466.c7/0_ca2e5_39eb4984_X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y.ykt.ru/galleries/domovodstvo/2012/11/19/1160472_11.jpg" TargetMode="External"/><Relationship Id="rId5" Type="http://schemas.openxmlformats.org/officeDocument/2006/relationships/hyperlink" Target="http://s41.radikal.ru/i091/1103/e0/53fe0a54b47c.jpg" TargetMode="External"/><Relationship Id="rId4" Type="http://schemas.openxmlformats.org/officeDocument/2006/relationships/hyperlink" Target="http://s018.radikal.ru/i523/1202/7f/139ed112e9b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Квадрат</a:t>
            </a:r>
            <a:endParaRPr lang="ru-RU" sz="6000" b="1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8596" y="3214690"/>
            <a:ext cx="4953000" cy="1460500"/>
          </a:xfrm>
        </p:spPr>
        <p:txBody>
          <a:bodyPr/>
          <a:lstStyle/>
          <a:p>
            <a:r>
              <a:rPr lang="ru-RU" dirty="0" smtClean="0"/>
              <a:t>Урок математики во 2 классе</a:t>
            </a:r>
          </a:p>
          <a:p>
            <a:r>
              <a:rPr lang="ru-RU" dirty="0" smtClean="0"/>
              <a:t>УМК «Школа России»</a:t>
            </a:r>
          </a:p>
          <a:p>
            <a:pPr algn="just"/>
            <a:r>
              <a:rPr lang="ru-RU" dirty="0" smtClean="0"/>
              <a:t>Учитель: Семенова Е.М.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0" y="5334000"/>
            <a:ext cx="1388748" cy="381000"/>
          </a:xfrm>
        </p:spPr>
        <p:txBody>
          <a:bodyPr/>
          <a:lstStyle/>
          <a:p>
            <a:fld id="{21C117BC-67ED-4954-B5C6-CD882E4C8F24}" type="datetimeFigureOut">
              <a:rPr lang="ru-RU" sz="1800" smtClean="0"/>
              <a:pPr/>
              <a:t>26.04.2019</a:t>
            </a:fld>
            <a:endParaRPr lang="ru-RU" sz="18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429256" y="285732"/>
            <a:ext cx="3500462" cy="638977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МБОУ «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Новобирилюсская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 СОШ»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с.Новобирилюссы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Красноярский край </a:t>
            </a:r>
          </a:p>
          <a:p>
            <a:endParaRPr lang="ru-RU" sz="1800" dirty="0"/>
          </a:p>
        </p:txBody>
      </p:sp>
      <p:pic>
        <p:nvPicPr>
          <p:cNvPr id="11" name="Рисунок 10" descr="Рисунок1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7178" b="7178"/>
          <a:stretch>
            <a:fillRect/>
          </a:stretch>
        </p:blipFill>
        <p:spPr>
          <a:xfrm>
            <a:off x="1428728" y="857236"/>
            <a:ext cx="2143118" cy="2143118"/>
          </a:xfrm>
        </p:spPr>
      </p:pic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2" cstate="print"/>
          <a:srcRect t="7178" b="7178"/>
          <a:stretch>
            <a:fillRect/>
          </a:stretch>
        </p:blipFill>
        <p:spPr>
          <a:xfrm>
            <a:off x="1403648" y="841276"/>
            <a:ext cx="2143118" cy="214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785786" y="1500178"/>
            <a:ext cx="4143404" cy="4071966"/>
          </a:xfrm>
          <a:prstGeom prst="foldedCorner">
            <a:avLst/>
          </a:prstGeom>
          <a:solidFill>
            <a:srgbClr val="F9F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5143516"/>
            <a:ext cx="2571768" cy="285752"/>
          </a:xfrm>
          <a:prstGeom prst="roundRect">
            <a:avLst/>
          </a:prstGeom>
          <a:gradFill>
            <a:gsLst>
              <a:gs pos="25000">
                <a:schemeClr val="accent4">
                  <a:lumMod val="40000"/>
                  <a:lumOff val="6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4857764"/>
            <a:ext cx="2714644" cy="285752"/>
          </a:xfrm>
          <a:prstGeom prst="roundRect">
            <a:avLst/>
          </a:prstGeom>
          <a:gradFill>
            <a:gsLst>
              <a:gs pos="25000">
                <a:schemeClr val="accent4">
                  <a:lumMod val="40000"/>
                  <a:lumOff val="6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4500574"/>
            <a:ext cx="1928826" cy="357190"/>
          </a:xfrm>
          <a:prstGeom prst="roundRect">
            <a:avLst/>
          </a:prstGeom>
          <a:gradFill>
            <a:gsLst>
              <a:gs pos="25000">
                <a:schemeClr val="accent4">
                  <a:lumMod val="40000"/>
                  <a:lumOff val="6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chemeClr val="bg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Прочитайте текст. Найдите основное понятие. Выделите существенные признаки этого понятия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857368"/>
            <a:ext cx="8229600" cy="360362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    Пришёл из школы старший брат,</a:t>
            </a:r>
            <a:br>
              <a:rPr lang="ru-RU" dirty="0" smtClean="0"/>
            </a:br>
            <a:r>
              <a:rPr lang="ru-RU" dirty="0" smtClean="0"/>
              <a:t>Из спичек выложил квадрат.</a:t>
            </a:r>
            <a:br>
              <a:rPr lang="ru-RU" dirty="0" smtClean="0"/>
            </a:br>
            <a:r>
              <a:rPr lang="ru-RU" dirty="0" smtClean="0"/>
              <a:t>Дала мне мама шоколад,</a:t>
            </a:r>
            <a:br>
              <a:rPr lang="ru-RU" dirty="0" smtClean="0"/>
            </a:br>
            <a:r>
              <a:rPr lang="ru-RU" dirty="0" smtClean="0"/>
              <a:t>Я дольку отломил - квадрат.</a:t>
            </a:r>
            <a:br>
              <a:rPr lang="ru-RU" dirty="0" smtClean="0"/>
            </a:br>
            <a:r>
              <a:rPr lang="ru-RU" dirty="0" smtClean="0"/>
              <a:t>И стол  - квадрат, и стул - квадрат,</a:t>
            </a:r>
            <a:br>
              <a:rPr lang="ru-RU" dirty="0" smtClean="0"/>
            </a:br>
            <a:r>
              <a:rPr lang="ru-RU" dirty="0" smtClean="0"/>
              <a:t>И на стене плакат - квадрат,</a:t>
            </a:r>
            <a:br>
              <a:rPr lang="ru-RU" dirty="0" smtClean="0"/>
            </a:br>
            <a:r>
              <a:rPr lang="ru-RU" dirty="0" smtClean="0"/>
              <a:t>Доска, где шахматы стоят,</a:t>
            </a:r>
            <a:br>
              <a:rPr lang="ru-RU" dirty="0" smtClean="0"/>
            </a:br>
            <a:r>
              <a:rPr lang="ru-RU" dirty="0" smtClean="0"/>
              <a:t>И клетка каждая - квадрат,</a:t>
            </a:r>
            <a:br>
              <a:rPr lang="ru-RU" dirty="0" smtClean="0"/>
            </a:br>
            <a:r>
              <a:rPr lang="ru-RU" dirty="0" smtClean="0"/>
              <a:t>Стоят там кони и слоны,</a:t>
            </a:r>
            <a:br>
              <a:rPr lang="ru-RU" dirty="0" smtClean="0"/>
            </a:br>
            <a:r>
              <a:rPr lang="ru-RU" dirty="0" smtClean="0"/>
              <a:t>Фигуры боевые.</a:t>
            </a:r>
            <a:br>
              <a:rPr lang="ru-RU" dirty="0" smtClean="0"/>
            </a:br>
            <a:r>
              <a:rPr lang="ru-RU" dirty="0" smtClean="0"/>
              <a:t>Квадрат  - четыре стороны,</a:t>
            </a:r>
            <a:br>
              <a:rPr lang="ru-RU" dirty="0" smtClean="0"/>
            </a:br>
            <a:r>
              <a:rPr lang="ru-RU" dirty="0" smtClean="0"/>
              <a:t>Все стороны его равны,</a:t>
            </a:r>
            <a:br>
              <a:rPr lang="ru-RU" dirty="0" smtClean="0"/>
            </a:br>
            <a:r>
              <a:rPr lang="ru-RU" dirty="0" smtClean="0"/>
              <a:t>И все углы прямые</a:t>
            </a:r>
            <a:endParaRPr lang="ru-RU" dirty="0"/>
          </a:p>
        </p:txBody>
      </p:sp>
      <p:pic>
        <p:nvPicPr>
          <p:cNvPr id="4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035" y="1142988"/>
            <a:ext cx="3125965" cy="509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pic>
        <p:nvPicPr>
          <p:cNvPr id="1026" name="Picture 2" descr="C:\Users\Go$han\Desktop\0_ca2e5_39eb4984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714500"/>
            <a:ext cx="2643187" cy="3640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428872"/>
            <a:ext cx="5904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 балл за   признак квадрата.</a:t>
            </a:r>
          </a:p>
          <a:p>
            <a:r>
              <a:rPr lang="ru-RU" sz="3600" dirty="0" smtClean="0"/>
              <a:t>Верно выделены </a:t>
            </a:r>
          </a:p>
          <a:p>
            <a:r>
              <a:rPr lang="ru-RU" sz="3600" dirty="0" smtClean="0"/>
              <a:t>все признаки – 3 балла.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8"/>
            <a:ext cx="8229600" cy="889000"/>
          </a:xfrm>
        </p:spPr>
        <p:txBody>
          <a:bodyPr/>
          <a:lstStyle/>
          <a:p>
            <a:r>
              <a:rPr lang="ru-RU" dirty="0" err="1" smtClean="0"/>
              <a:t>Сравнилки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1428740"/>
            <a:ext cx="8229600" cy="3604260"/>
          </a:xfrm>
        </p:spPr>
        <p:txBody>
          <a:bodyPr/>
          <a:lstStyle/>
          <a:p>
            <a:r>
              <a:rPr lang="ru-RU" dirty="0" smtClean="0"/>
              <a:t>Сравните прямоугольник и квадрат, выделив у них общие и отличительные признаки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14624"/>
            <a:ext cx="2857520" cy="128588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643186"/>
            <a:ext cx="1500198" cy="135732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302815"/>
            <a:ext cx="1928826" cy="37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круги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74838"/>
            <a:ext cx="8229600" cy="3603625"/>
          </a:xfrm>
        </p:spPr>
        <p:txBody>
          <a:bodyPr/>
          <a:lstStyle/>
          <a:p>
            <a:r>
              <a:rPr lang="ru-RU" dirty="0" smtClean="0"/>
              <a:t>Отобразить отношения между понятиями:</a:t>
            </a:r>
          </a:p>
          <a:p>
            <a:pPr algn="l"/>
            <a:endParaRPr lang="ru-RU" sz="3600" dirty="0" smtClean="0"/>
          </a:p>
          <a:p>
            <a:pPr algn="l"/>
            <a:r>
              <a:rPr lang="ru-RU" sz="3600" dirty="0" smtClean="0"/>
              <a:t>	А – прямоугольник</a:t>
            </a:r>
          </a:p>
          <a:p>
            <a:pPr algn="l"/>
            <a:r>
              <a:rPr lang="ru-RU" sz="3600" dirty="0" smtClean="0"/>
              <a:t>	Б - квадрат</a:t>
            </a:r>
            <a:endParaRPr lang="ru-RU" sz="3600" dirty="0"/>
          </a:p>
        </p:txBody>
      </p:sp>
      <p:pic>
        <p:nvPicPr>
          <p:cNvPr id="4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279854"/>
            <a:ext cx="2428860" cy="396107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714876" y="2571748"/>
            <a:ext cx="1428760" cy="1343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357554" y="4000508"/>
            <a:ext cx="1485904" cy="14144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круги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4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8"/>
            <a:ext cx="8229600" cy="891540"/>
          </a:xfrm>
        </p:spPr>
        <p:txBody>
          <a:bodyPr/>
          <a:lstStyle/>
          <a:p>
            <a:r>
              <a:rPr lang="ru-RU" dirty="0" smtClean="0"/>
              <a:t>Прямоугольник  - это квадрат?</a:t>
            </a:r>
            <a:endParaRPr lang="ru-RU" dirty="0"/>
          </a:p>
        </p:txBody>
      </p:sp>
      <p:pic>
        <p:nvPicPr>
          <p:cNvPr id="3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71550"/>
            <a:ext cx="3282966" cy="535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2285984" y="4286260"/>
            <a:ext cx="1214437" cy="666750"/>
          </a:xfrm>
          <a:prstGeom prst="parallelogram">
            <a:avLst>
              <a:gd name="adj" fmla="val 455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 rot="16200000">
            <a:off x="3664739" y="4336265"/>
            <a:ext cx="1004887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286512" y="4429136"/>
            <a:ext cx="539750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4857752" y="4143384"/>
            <a:ext cx="1079500" cy="10795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 rot="2300281">
            <a:off x="4860703" y="1634888"/>
            <a:ext cx="525174" cy="552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5786446" y="1500178"/>
            <a:ext cx="1214438" cy="914400"/>
          </a:xfrm>
          <a:prstGeom prst="parallelogram">
            <a:avLst>
              <a:gd name="adj" fmla="val 332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6000760" y="2714624"/>
            <a:ext cx="928687" cy="1243013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 rot="-2202658">
            <a:off x="4659013" y="2972885"/>
            <a:ext cx="1079500" cy="649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3571868" y="3000376"/>
            <a:ext cx="969963" cy="6572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 rot="2430413">
            <a:off x="2399010" y="2899087"/>
            <a:ext cx="900113" cy="90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643306" y="1571616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 rot="2760125">
            <a:off x="2503199" y="1664940"/>
            <a:ext cx="908050" cy="592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211704" y="1214425"/>
          <a:ext cx="5003501" cy="4286280"/>
        </p:xfrm>
        <a:graphic>
          <a:graphicData uri="http://schemas.openxmlformats.org/drawingml/2006/table">
            <a:tbl>
              <a:tblPr/>
              <a:tblGrid>
                <a:gridCol w="5003501"/>
              </a:tblGrid>
              <a:tr h="142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b="1" dirty="0">
                          <a:latin typeface="Calibri"/>
                          <a:cs typeface="Times New Roman"/>
                        </a:rPr>
                      </a:b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               1                               2                      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                            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b="1" dirty="0">
                          <a:latin typeface="Calibri"/>
                          <a:cs typeface="Times New Roman"/>
                        </a:rPr>
                      </a:b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            1                                    2                               3                                       4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b="1" dirty="0">
                          <a:latin typeface="Calibri"/>
                          <a:cs typeface="Times New Roman"/>
                        </a:rPr>
                      </a:b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              1                                   2                            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                                 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Равнобедренный треугольник 33"/>
          <p:cNvSpPr/>
          <p:nvPr/>
        </p:nvSpPr>
        <p:spPr>
          <a:xfrm>
            <a:off x="2143108" y="642922"/>
            <a:ext cx="5000660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28608"/>
            <a:ext cx="315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Выпишите номера квадратов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4857764"/>
            <a:ext cx="12563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1, 2 группа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3214690"/>
            <a:ext cx="12563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3, 4 группа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1857368"/>
            <a:ext cx="12563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5, 6 группа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pic>
        <p:nvPicPr>
          <p:cNvPr id="1026" name="Picture 2" descr="C:\Users\Go$han\Desktop\0_ca2e5_39eb4984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714500"/>
            <a:ext cx="2643187" cy="3640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357434"/>
            <a:ext cx="4251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 балл за    квадрат.</a:t>
            </a:r>
          </a:p>
          <a:p>
            <a:r>
              <a:rPr lang="ru-RU" sz="3600" dirty="0" smtClean="0"/>
              <a:t>Все верно- 5 баллов.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06987">
            <a:off x="900113" y="5138209"/>
            <a:ext cx="1439862" cy="220928"/>
          </a:xfrm>
          <a:prstGeom prst="rect">
            <a:avLst/>
          </a:prstGeom>
          <a:noFill/>
        </p:spPr>
      </p:pic>
      <p:sp>
        <p:nvSpPr>
          <p:cNvPr id="71684" name="Rectangle 4" descr="фон клетка"/>
          <p:cNvSpPr>
            <a:spLocks noChangeArrowheads="1"/>
          </p:cNvSpPr>
          <p:nvPr/>
        </p:nvSpPr>
        <p:spPr bwMode="auto">
          <a:xfrm>
            <a:off x="250825" y="396875"/>
            <a:ext cx="8642350" cy="44410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7885113" y="396875"/>
            <a:ext cx="0" cy="44410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1008063" y="4233333"/>
            <a:ext cx="107950" cy="85990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91" name="Picture 11" descr="линейка"/>
          <p:cNvPicPr>
            <a:picLocks noChangeAspect="1" noChangeArrowheads="1"/>
          </p:cNvPicPr>
          <p:nvPr/>
        </p:nvPicPr>
        <p:blipFill>
          <a:blip r:embed="rId4"/>
          <a:srcRect r="31763" b="7489"/>
          <a:stretch>
            <a:fillRect/>
          </a:stretch>
        </p:blipFill>
        <p:spPr bwMode="auto">
          <a:xfrm>
            <a:off x="827088" y="4298157"/>
            <a:ext cx="5257800" cy="419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1042989" y="4298157"/>
            <a:ext cx="43211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V="1">
            <a:off x="1042988" y="756709"/>
            <a:ext cx="0" cy="348059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05" name="Picture 25" descr="модель угл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4" y="4897437"/>
            <a:ext cx="873125" cy="710407"/>
          </a:xfrm>
          <a:prstGeom prst="rect">
            <a:avLst/>
          </a:prstGeom>
          <a:noFill/>
        </p:spPr>
      </p:pic>
      <p:pic>
        <p:nvPicPr>
          <p:cNvPr id="71707" name="Picture 27" descr="линейка"/>
          <p:cNvPicPr>
            <a:picLocks noChangeAspect="1" noChangeArrowheads="1"/>
          </p:cNvPicPr>
          <p:nvPr/>
        </p:nvPicPr>
        <p:blipFill>
          <a:blip r:embed="rId4"/>
          <a:srcRect r="31763" b="7489"/>
          <a:stretch>
            <a:fillRect/>
          </a:stretch>
        </p:blipFill>
        <p:spPr bwMode="auto">
          <a:xfrm>
            <a:off x="3635375" y="5017824"/>
            <a:ext cx="5257800" cy="419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08" name="Picture 28" descr="линейка"/>
          <p:cNvPicPr>
            <a:picLocks noChangeAspect="1" noChangeArrowheads="1"/>
          </p:cNvPicPr>
          <p:nvPr/>
        </p:nvPicPr>
        <p:blipFill>
          <a:blip r:embed="rId6"/>
          <a:srcRect t="31763" r="7489"/>
          <a:stretch>
            <a:fillRect/>
          </a:stretch>
        </p:blipFill>
        <p:spPr bwMode="auto">
          <a:xfrm>
            <a:off x="1116014" y="337345"/>
            <a:ext cx="503237" cy="4140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09" name="Picture 29" descr="модель угла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9" y="3570553"/>
            <a:ext cx="852487" cy="727604"/>
          </a:xfrm>
          <a:prstGeom prst="rect">
            <a:avLst/>
          </a:prstGeom>
          <a:noFill/>
        </p:spPr>
      </p:pic>
      <p:pic>
        <p:nvPicPr>
          <p:cNvPr id="71710" name="Picture 30" descr="модель угл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9" y="767292"/>
            <a:ext cx="873125" cy="710407"/>
          </a:xfrm>
          <a:prstGeom prst="rect">
            <a:avLst/>
          </a:prstGeom>
          <a:noFill/>
        </p:spPr>
      </p:pic>
      <p:pic>
        <p:nvPicPr>
          <p:cNvPr id="71711" name="Picture 31" descr="линейка"/>
          <p:cNvPicPr>
            <a:picLocks noChangeAspect="1" noChangeArrowheads="1"/>
          </p:cNvPicPr>
          <p:nvPr/>
        </p:nvPicPr>
        <p:blipFill>
          <a:blip r:embed="rId4"/>
          <a:srcRect r="31763" b="7489"/>
          <a:stretch>
            <a:fillRect/>
          </a:stretch>
        </p:blipFill>
        <p:spPr bwMode="auto">
          <a:xfrm>
            <a:off x="827088" y="756709"/>
            <a:ext cx="5257800" cy="414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1042989" y="756708"/>
            <a:ext cx="43211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13" name="Picture 33" descr="модель угла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4" y="750095"/>
            <a:ext cx="852487" cy="727604"/>
          </a:xfrm>
          <a:prstGeom prst="rect">
            <a:avLst/>
          </a:prstGeom>
          <a:noFill/>
        </p:spPr>
      </p:pic>
      <p:pic>
        <p:nvPicPr>
          <p:cNvPr id="71714" name="Picture 34" descr="линейка"/>
          <p:cNvPicPr>
            <a:picLocks noChangeAspect="1" noChangeArrowheads="1"/>
          </p:cNvPicPr>
          <p:nvPr/>
        </p:nvPicPr>
        <p:blipFill>
          <a:blip r:embed="rId10"/>
          <a:srcRect l="7489" b="31763"/>
          <a:stretch>
            <a:fillRect/>
          </a:stretch>
        </p:blipFill>
        <p:spPr bwMode="auto">
          <a:xfrm>
            <a:off x="4860925" y="576792"/>
            <a:ext cx="503238" cy="4261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15" name="Line 35"/>
          <p:cNvSpPr>
            <a:spLocks noChangeShapeType="1"/>
          </p:cNvSpPr>
          <p:nvPr/>
        </p:nvSpPr>
        <p:spPr bwMode="auto">
          <a:xfrm flipV="1">
            <a:off x="5364163" y="756709"/>
            <a:ext cx="0" cy="354144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20" name="Picture 40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65888">
            <a:off x="887942" y="1081617"/>
            <a:ext cx="1140354" cy="252412"/>
          </a:xfrm>
          <a:prstGeom prst="rect">
            <a:avLst/>
          </a:prstGeom>
          <a:noFill/>
        </p:spPr>
      </p:pic>
      <p:sp>
        <p:nvSpPr>
          <p:cNvPr id="71721" name="Line 41"/>
          <p:cNvSpPr>
            <a:spLocks noChangeShapeType="1"/>
          </p:cNvSpPr>
          <p:nvPr/>
        </p:nvSpPr>
        <p:spPr bwMode="auto">
          <a:xfrm>
            <a:off x="1042988" y="756708"/>
            <a:ext cx="576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26" name="Picture 46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63691">
            <a:off x="4140201" y="997480"/>
            <a:ext cx="1368425" cy="210344"/>
          </a:xfrm>
          <a:prstGeom prst="rect">
            <a:avLst/>
          </a:prstGeom>
          <a:noFill/>
        </p:spPr>
      </p:pic>
      <p:sp>
        <p:nvSpPr>
          <p:cNvPr id="71729" name="Line 49"/>
          <p:cNvSpPr>
            <a:spLocks noChangeShapeType="1"/>
          </p:cNvSpPr>
          <p:nvPr/>
        </p:nvSpPr>
        <p:spPr bwMode="auto">
          <a:xfrm flipV="1">
            <a:off x="1042988" y="3877469"/>
            <a:ext cx="0" cy="35983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30" name="Picture 50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0691">
            <a:off x="900113" y="3877469"/>
            <a:ext cx="1368425" cy="210343"/>
          </a:xfrm>
          <a:prstGeom prst="rect">
            <a:avLst/>
          </a:prstGeom>
          <a:noFill/>
        </p:spPr>
      </p:pic>
      <p:pic>
        <p:nvPicPr>
          <p:cNvPr id="71728" name="Picture 48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0691">
            <a:off x="900113" y="3877469"/>
            <a:ext cx="1368425" cy="210343"/>
          </a:xfrm>
          <a:prstGeom prst="rect">
            <a:avLst/>
          </a:prstGeom>
          <a:noFill/>
        </p:spPr>
      </p:pic>
      <p:pic>
        <p:nvPicPr>
          <p:cNvPr id="71733" name="Picture 53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80708">
            <a:off x="900113" y="3877469"/>
            <a:ext cx="1368425" cy="210343"/>
          </a:xfrm>
          <a:prstGeom prst="rect">
            <a:avLst/>
          </a:prstGeom>
          <a:noFill/>
        </p:spPr>
      </p:pic>
      <p:pic>
        <p:nvPicPr>
          <p:cNvPr id="71723" name="Picture 43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78264">
            <a:off x="887942" y="1081617"/>
            <a:ext cx="1140354" cy="252412"/>
          </a:xfrm>
          <a:prstGeom prst="rect">
            <a:avLst/>
          </a:prstGeom>
          <a:noFill/>
        </p:spPr>
      </p:pic>
      <p:sp>
        <p:nvSpPr>
          <p:cNvPr id="71734" name="Line 54"/>
          <p:cNvSpPr>
            <a:spLocks noChangeShapeType="1"/>
          </p:cNvSpPr>
          <p:nvPr/>
        </p:nvSpPr>
        <p:spPr bwMode="auto">
          <a:xfrm flipV="1">
            <a:off x="5364163" y="756709"/>
            <a:ext cx="0" cy="4802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735" name="Picture 55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63691">
            <a:off x="4067176" y="1057011"/>
            <a:ext cx="1368425" cy="210343"/>
          </a:xfrm>
          <a:prstGeom prst="rect">
            <a:avLst/>
          </a:prstGeom>
          <a:noFill/>
        </p:spPr>
      </p:pic>
      <p:sp>
        <p:nvSpPr>
          <p:cNvPr id="71737" name="WordArt 57"/>
          <p:cNvSpPr>
            <a:spLocks noChangeArrowheads="1" noChangeShapeType="1" noTextEdit="1"/>
          </p:cNvSpPr>
          <p:nvPr/>
        </p:nvSpPr>
        <p:spPr bwMode="auto">
          <a:xfrm>
            <a:off x="900114" y="4478074"/>
            <a:ext cx="3455987" cy="234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ru-RU" sz="2400" kern="10">
                <a:ln w="63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9 + 9 + 9 + 9 = 36 (см)</a:t>
            </a:r>
          </a:p>
        </p:txBody>
      </p:sp>
      <p:sp>
        <p:nvSpPr>
          <p:cNvPr id="71738" name="WordArt 58"/>
          <p:cNvSpPr>
            <a:spLocks noChangeArrowheads="1" noChangeShapeType="1" noTextEdit="1"/>
          </p:cNvSpPr>
          <p:nvPr/>
        </p:nvSpPr>
        <p:spPr bwMode="auto">
          <a:xfrm>
            <a:off x="827088" y="4417219"/>
            <a:ext cx="792162" cy="295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764"/>
              </a:avLst>
            </a:prstTxWarp>
          </a:bodyPr>
          <a:lstStyle/>
          <a:p>
            <a:pPr algn="ctr"/>
            <a:r>
              <a:rPr lang="ru-RU" sz="2400" kern="10">
                <a:ln w="63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Р = ?</a:t>
            </a:r>
          </a:p>
        </p:txBody>
      </p:sp>
      <p:sp>
        <p:nvSpPr>
          <p:cNvPr id="71739" name="WordArt 59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8424862" cy="239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63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Shelman"/>
              </a:rPr>
              <a:t>Начертить квадрат со стороной 9 см. Найти его периметр. </a:t>
            </a:r>
          </a:p>
        </p:txBody>
      </p:sp>
      <p:sp>
        <p:nvSpPr>
          <p:cNvPr id="71741" name="WordArt 61"/>
          <p:cNvSpPr>
            <a:spLocks noChangeArrowheads="1" noChangeShapeType="1" noTextEdit="1"/>
          </p:cNvSpPr>
          <p:nvPr/>
        </p:nvSpPr>
        <p:spPr bwMode="auto">
          <a:xfrm>
            <a:off x="5651501" y="2618052"/>
            <a:ext cx="792163" cy="1799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ru-RU" sz="2400" kern="10">
                <a:ln w="63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</a:rPr>
              <a:t>9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46857 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C 0.00069 -0.02709 0.0014 -0.05394 0.0014 -0.06482 " pathEditMode="relative" ptsTypes="aA">
                                      <p:cBhvr>
                                        <p:cTn id="37" dur="2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00399 -0.6377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1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6494 0.005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3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4981 0.005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3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8.14815E-6 C -0.00069 0.04005 -0.00121 0.08033 -0.00138 0.0963 " pathEditMode="relative" ptsTypes="aA">
                                      <p:cBhvr>
                                        <p:cTn id="117" dur="2000" fill="hold"/>
                                        <p:tgtEl>
                                          <p:spTgt spid="71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0399 0.6118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71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06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4" grpId="0" animBg="1"/>
      <p:bldP spid="71712" grpId="0" animBg="1"/>
      <p:bldP spid="71715" grpId="0" animBg="1"/>
      <p:bldP spid="71721" grpId="0" animBg="1"/>
      <p:bldP spid="71729" grpId="0" animBg="1"/>
      <p:bldP spid="71734" grpId="0" animBg="1"/>
      <p:bldP spid="71737" grpId="0" animBg="1"/>
      <p:bldP spid="71738" grpId="0" animBg="1"/>
      <p:bldP spid="71738" grpId="1" animBg="1"/>
      <p:bldP spid="717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Постройте квадрат со стороной 2 см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30"/>
            <a:ext cx="8686800" cy="3604260"/>
          </a:xfrm>
        </p:spPr>
        <p:txBody>
          <a:bodyPr/>
          <a:lstStyle/>
          <a:p>
            <a:r>
              <a:rPr lang="ru-RU" dirty="0" smtClean="0"/>
              <a:t>Как доказать,  что построенные фигуры являются квадратами?</a:t>
            </a:r>
          </a:p>
          <a:p>
            <a:endParaRPr lang="ru-RU" dirty="0" smtClean="0"/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Все прямоугольники, имеющие  4 равные стороны –квадраты.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 фигуры все стороны равны 2 см и все углы прямые.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Следовательно, построенная фигура является квадратом.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2910" y="4000508"/>
            <a:ext cx="77867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Заявка на оценку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874838"/>
            <a:ext cx="7801004" cy="3603625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«5» – 17 б. и выше</a:t>
            </a:r>
          </a:p>
          <a:p>
            <a:pPr algn="l"/>
            <a:r>
              <a:rPr lang="ru-RU" sz="3600" dirty="0" smtClean="0"/>
              <a:t>«4» – 13 -16 б.</a:t>
            </a:r>
          </a:p>
          <a:p>
            <a:pPr algn="l"/>
            <a:r>
              <a:rPr lang="ru-RU" sz="3600" dirty="0" smtClean="0"/>
              <a:t>«3» – 9 -12 б.</a:t>
            </a:r>
            <a:endParaRPr lang="ru-RU" sz="3600" dirty="0"/>
          </a:p>
        </p:txBody>
      </p:sp>
      <p:pic>
        <p:nvPicPr>
          <p:cNvPr id="5" name="Picture 2" descr="C:\Users\Go$han\Desktop\0_ca2e5_39eb498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714500"/>
            <a:ext cx="2643187" cy="364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Взаимопроверка и оценка</a:t>
            </a:r>
            <a:endParaRPr lang="ru-RU" dirty="0"/>
          </a:p>
        </p:txBody>
      </p:sp>
      <p:pic>
        <p:nvPicPr>
          <p:cNvPr id="1026" name="Picture 2" descr="C:\Users\Go$han\Desktop\0_ca2e5_39eb4984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714500"/>
            <a:ext cx="2643187" cy="3640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357434"/>
            <a:ext cx="5523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Каждая сторона   2 см,</a:t>
            </a:r>
          </a:p>
          <a:p>
            <a:r>
              <a:rPr lang="ru-RU" sz="3600" dirty="0" smtClean="0"/>
              <a:t>все углы прямые – 2 балла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5000628" y="1285864"/>
            <a:ext cx="3674805" cy="3600450"/>
            <a:chOff x="2771773" y="1057275"/>
            <a:chExt cx="3674805" cy="3600450"/>
          </a:xfrm>
        </p:grpSpPr>
        <p:pic>
          <p:nvPicPr>
            <p:cNvPr id="8" name="Рисунок 7" descr="Слайд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1773" y="1057275"/>
              <a:ext cx="3600450" cy="36004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 hidden="1"/>
            <p:cNvSpPr txBox="1"/>
            <p:nvPr/>
          </p:nvSpPr>
          <p:spPr>
            <a:xfrm>
              <a:off x="5357818" y="4071946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Горизонтальный свиток 11"/>
          <p:cNvSpPr/>
          <p:nvPr/>
        </p:nvSpPr>
        <p:spPr>
          <a:xfrm>
            <a:off x="1071538" y="1214426"/>
            <a:ext cx="3643338" cy="4071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обшить платок по краям тесьмой, но не знаю, какой длины тесьму купить. Подскажите, как узнать?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1197194"/>
            <a:ext cx="2786082" cy="51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1428740"/>
            <a:ext cx="120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Углы </a:t>
            </a:r>
            <a:endParaRPr lang="ru-RU" sz="36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3143240" y="1500178"/>
            <a:ext cx="2786082" cy="714380"/>
            <a:chOff x="3428992" y="1714492"/>
            <a:chExt cx="2786082" cy="71438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0800000" flipV="1">
              <a:off x="5572132" y="2285996"/>
              <a:ext cx="642942" cy="7143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428992" y="1714492"/>
              <a:ext cx="1143008" cy="71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428992" y="1714492"/>
              <a:ext cx="1285884" cy="7143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>
              <a:off x="5429256" y="1714492"/>
              <a:ext cx="785818" cy="57150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Равнобедренный треугольник 21"/>
          <p:cNvSpPr/>
          <p:nvPr/>
        </p:nvSpPr>
        <p:spPr>
          <a:xfrm>
            <a:off x="928662" y="2143120"/>
            <a:ext cx="785818" cy="70008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662" y="3143252"/>
            <a:ext cx="785818" cy="71438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4071946"/>
            <a:ext cx="571504" cy="5572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85918" y="2214558"/>
            <a:ext cx="282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- п</a:t>
            </a:r>
            <a:r>
              <a:rPr lang="ru-RU" sz="3200" dirty="0" smtClean="0"/>
              <a:t>рямые углы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3071814"/>
            <a:ext cx="2513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тупые углы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4000508"/>
            <a:ext cx="2720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острые  углы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5717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 Продолжи предложение, выбрав правильный вариант ответа.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500046"/>
            <a:ext cx="8715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</a:t>
            </a:r>
            <a:r>
              <a:rPr lang="ru-RU" sz="3600" dirty="0" smtClean="0"/>
              <a:t>. </a:t>
            </a:r>
            <a:r>
              <a:rPr lang="ru-RU" sz="2800" b="1" dirty="0" smtClean="0"/>
              <a:t>Раскрыть содержание понятия, продолжив предложение одним из вариантов ответа.</a:t>
            </a:r>
            <a:endParaRPr lang="ru-RU" sz="3600" dirty="0" smtClean="0"/>
          </a:p>
          <a:p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Квадрат - это…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857224" y="2285996"/>
            <a:ext cx="785818" cy="70008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662" y="3143252"/>
            <a:ext cx="785818" cy="71438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4286260"/>
            <a:ext cx="571504" cy="5572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85918" y="2214558"/>
            <a:ext cx="5835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-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многоугольник с прямыми углами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928794" y="3071814"/>
            <a:ext cx="57967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прямоугольник, у которого длины</a:t>
            </a:r>
          </a:p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всех сторон равны.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4206895"/>
            <a:ext cx="7143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  </a:t>
            </a:r>
            <a:r>
              <a:rPr lang="ru-RU" sz="2800" dirty="0" smtClean="0">
                <a:ea typeface="Times New Roman" pitchFamily="18" charset="0"/>
                <a:cs typeface="Calibri" pitchFamily="34" charset="0"/>
              </a:rPr>
              <a:t>–</a:t>
            </a:r>
            <a:r>
              <a:rPr lang="ru-RU" sz="2800" b="1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 dirty="0" smtClean="0">
                <a:ea typeface="Times New Roman" pitchFamily="18" charset="0"/>
                <a:cs typeface="Calibri" pitchFamily="34" charset="0"/>
              </a:rPr>
              <a:t>прямоугольник, у которого две стороны</a:t>
            </a:r>
          </a:p>
          <a:p>
            <a:pPr lvl="0"/>
            <a:r>
              <a:rPr lang="ru-RU" sz="2800" dirty="0" smtClean="0">
                <a:ea typeface="Times New Roman" pitchFamily="18" charset="0"/>
                <a:cs typeface="Calibri" pitchFamily="34" charset="0"/>
              </a:rPr>
              <a:t> являются длиной, а две другие – шириной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785798"/>
            <a:ext cx="479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. Исключи лишнее понятие: </a:t>
            </a:r>
            <a:endParaRPr lang="ru-RU" sz="2800" b="1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928662" y="2143120"/>
            <a:ext cx="785818" cy="70008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662" y="3143252"/>
            <a:ext cx="785818" cy="71438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4071946"/>
            <a:ext cx="571504" cy="5572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85918" y="3071814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- 80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2214558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- 75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4000508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- 60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000112"/>
            <a:ext cx="479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4</a:t>
            </a:r>
            <a:r>
              <a:rPr lang="ru-RU" sz="2800" b="1" dirty="0" smtClean="0"/>
              <a:t>. Исключи лишнее понятие: </a:t>
            </a:r>
            <a:endParaRPr lang="ru-RU" sz="2800" b="1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928662" y="2143120"/>
            <a:ext cx="785818" cy="70008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8662" y="3143252"/>
            <a:ext cx="785818" cy="71438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4071946"/>
            <a:ext cx="571504" cy="5572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85918" y="3143252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- кг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2285996"/>
            <a:ext cx="94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см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4000508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дм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571484"/>
            <a:ext cx="9215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5. Из трех понятий выпиши только одно, которое находится в таком же отношении, что в паре исходных понятий  : </a:t>
            </a:r>
            <a:endParaRPr lang="ru-RU" sz="2800" b="1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14348" y="2928938"/>
            <a:ext cx="785818" cy="70008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5786" y="3929070"/>
            <a:ext cx="785818" cy="71438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8662" y="4857764"/>
            <a:ext cx="714380" cy="6429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43108" y="4786326"/>
            <a:ext cx="2594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- тупой угол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00232" y="3000376"/>
            <a:ext cx="2638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треугольник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43108" y="3929070"/>
            <a:ext cx="2669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- прямой угол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2143120"/>
            <a:ext cx="459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Друг – враг = острый угол - 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 и самооценка</a:t>
            </a:r>
            <a:endParaRPr lang="ru-RU" dirty="0"/>
          </a:p>
        </p:txBody>
      </p:sp>
      <p:pic>
        <p:nvPicPr>
          <p:cNvPr id="1026" name="Picture 2" descr="C:\Users\Go$han\Desktop\0_ca2e5_39eb4984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714500"/>
            <a:ext cx="2643187" cy="3640138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3428992" y="2143120"/>
            <a:ext cx="785818" cy="70008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43174" y="2143120"/>
            <a:ext cx="785818" cy="71438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143120"/>
            <a:ext cx="714380" cy="7143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2143120"/>
            <a:ext cx="785818" cy="71438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143120"/>
            <a:ext cx="714380" cy="7143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71670" y="3643318"/>
            <a:ext cx="453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 балл  за правильный ответ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082" y="1597360"/>
            <a:ext cx="1492291" cy="32404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63500" dir="8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34736" y="1597360"/>
            <a:ext cx="3366983" cy="32404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63500" dir="8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68497" y="1597360"/>
            <a:ext cx="3699462" cy="32404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63500" dir="8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98025" y="1597360"/>
            <a:ext cx="3240405" cy="32404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63500" dir="8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103076" y="1597360"/>
            <a:ext cx="2430303" cy="32404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63500" dir="8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6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827244" y="1597360"/>
            <a:ext cx="2981967" cy="32404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63500" dir="84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1000112"/>
            <a:ext cx="2786082" cy="51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34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3248E-6 L 0.15 -0.267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3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3975 -0.2644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-132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3975 0.0002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5 -0.002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3975 0.2647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1322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5 0.2619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3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l">
              <a:buAutoNum type="arabicPeriod"/>
            </a:pPr>
            <a:r>
              <a:rPr lang="ru-RU" dirty="0" smtClean="0"/>
              <a:t>Составить геометрический орнамент с квадратом</a:t>
            </a:r>
          </a:p>
          <a:p>
            <a:pPr marL="624078" indent="-514350" algn="l">
              <a:buAutoNum type="arabicPeriod"/>
            </a:pPr>
            <a:r>
              <a:rPr lang="ru-RU" dirty="0" smtClean="0"/>
              <a:t>Найти в Интернете изображения одежды, посуды  с геометрическим орнаментом</a:t>
            </a:r>
          </a:p>
          <a:p>
            <a:pPr marL="624078" indent="-514350" algn="l">
              <a:buAutoNum type="arabicPeriod"/>
            </a:pPr>
            <a:r>
              <a:rPr lang="ru-RU" dirty="0" smtClean="0"/>
              <a:t> В учебнике с. 35 №4</a:t>
            </a:r>
            <a:endParaRPr lang="ru-RU" dirty="0"/>
          </a:p>
        </p:txBody>
      </p:sp>
      <p:pic>
        <p:nvPicPr>
          <p:cNvPr id="5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00112"/>
            <a:ext cx="3282966" cy="5353987"/>
          </a:xfrm>
          <a:prstGeom prst="rect">
            <a:avLst/>
          </a:prstGeom>
          <a:noFill/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rcRect t="7178" b="7178"/>
          <a:stretch>
            <a:fillRect/>
          </a:stretch>
        </p:blipFill>
        <p:spPr>
          <a:xfrm>
            <a:off x="214282" y="214294"/>
            <a:ext cx="1928794" cy="192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3783032" cy="6169514"/>
          </a:xfrm>
          <a:prstGeom prst="rect">
            <a:avLst/>
          </a:prstGeom>
          <a:noFill/>
        </p:spPr>
      </p:pic>
      <p:pic>
        <p:nvPicPr>
          <p:cNvPr id="29698" name="Picture 2" descr="C:\Users\Go$han\Desktop\kosm002.png"/>
          <p:cNvPicPr>
            <a:picLocks noChangeAspect="1" noChangeArrowheads="1"/>
          </p:cNvPicPr>
          <p:nvPr/>
        </p:nvPicPr>
        <p:blipFill>
          <a:blip r:embed="rId3" cstate="print"/>
          <a:srcRect l="9331" t="20249"/>
          <a:stretch>
            <a:fillRect/>
          </a:stretch>
        </p:blipFill>
        <p:spPr bwMode="auto">
          <a:xfrm>
            <a:off x="-428659" y="55197"/>
            <a:ext cx="5143536" cy="3546017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rot="19599162">
            <a:off x="919171" y="2675501"/>
            <a:ext cx="3144075" cy="1426983"/>
          </a:xfrm>
          <a:prstGeom prst="wedgeRoundRectCallout">
            <a:avLst>
              <a:gd name="adj1" fmla="val 31627"/>
              <a:gd name="adj2" fmla="val 1153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b="1" dirty="0" smtClean="0"/>
              <a:t>Девочки и мальчики! Злые вирусы стерли часть информации на моей планете. Помогите восстановить информацию</a:t>
            </a:r>
            <a:r>
              <a:rPr lang="ru-RU" sz="2000" b="1" dirty="0" smtClean="0"/>
              <a:t>! 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L 0.73021 0.6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«5» – 17 б. и выше</a:t>
            </a:r>
          </a:p>
          <a:p>
            <a:pPr algn="l"/>
            <a:r>
              <a:rPr lang="ru-RU" dirty="0" smtClean="0"/>
              <a:t>«4» – 13 -16 б.</a:t>
            </a:r>
          </a:p>
          <a:p>
            <a:pPr algn="l"/>
            <a:r>
              <a:rPr lang="ru-RU" dirty="0" smtClean="0"/>
              <a:t>«3» – 9-12 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53633"/>
            <a:ext cx="3282966" cy="5353987"/>
          </a:xfrm>
          <a:prstGeom prst="rect">
            <a:avLst/>
          </a:prstGeom>
          <a:noFill/>
        </p:spPr>
      </p:pic>
      <p:pic>
        <p:nvPicPr>
          <p:cNvPr id="29698" name="Picture 2" descr="C:\Users\Go$han\Desktop\kosm002.png"/>
          <p:cNvPicPr>
            <a:picLocks noChangeAspect="1" noChangeArrowheads="1"/>
          </p:cNvPicPr>
          <p:nvPr/>
        </p:nvPicPr>
        <p:blipFill>
          <a:blip r:embed="rId4" cstate="print"/>
          <a:srcRect l="9331" t="20249"/>
          <a:stretch>
            <a:fillRect/>
          </a:stretch>
        </p:blipFill>
        <p:spPr bwMode="auto">
          <a:xfrm>
            <a:off x="4786314" y="2643186"/>
            <a:ext cx="5143536" cy="3546017"/>
          </a:xfrm>
          <a:prstGeom prst="rect">
            <a:avLst/>
          </a:prstGeom>
          <a:noFill/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2730500"/>
            <a:ext cx="304800" cy="25400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rot="19899117">
            <a:off x="548353" y="1971321"/>
            <a:ext cx="2418109" cy="1716938"/>
          </a:xfrm>
          <a:prstGeom prst="wedgeRoundRectCallout">
            <a:avLst>
              <a:gd name="adj1" fmla="val 52352"/>
              <a:gd name="adj2" fmla="val 111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Спасибо за помощь! До новых встреч, ребята!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xit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3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 каким настроением ты уходишь с урока?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763688" y="5077747"/>
            <a:ext cx="576064" cy="480053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283968" y="5077747"/>
            <a:ext cx="576064" cy="480053"/>
          </a:xfrm>
          <a:prstGeom prst="smileyFace">
            <a:avLst>
              <a:gd name="adj" fmla="val 12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876256" y="5047743"/>
            <a:ext cx="576064" cy="510057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477771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459769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441767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423765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405763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35696" y="387761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369759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35696" y="351757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35696" y="333755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315753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297751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35696" y="279749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261747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35696" y="243745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835696" y="225743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35696" y="207741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835696" y="189739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35696" y="171737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35696" y="153735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835696" y="1357333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835696" y="1177334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835696" y="997314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835696" y="817294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355976" y="477769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355976" y="459767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355976" y="441765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355976" y="423763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55976" y="405761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355976" y="387759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355976" y="369757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355976" y="3517552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55976" y="3337532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355976" y="315751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355976" y="297749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355976" y="279747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355976" y="261745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355976" y="243743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355976" y="225741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355976" y="207739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355976" y="189737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355976" y="171735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355976" y="153733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355976" y="135731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355976" y="117731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355976" y="99729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355976" y="817273"/>
            <a:ext cx="504056" cy="1800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948264" y="477769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948264" y="459767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948264" y="441765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948264" y="423763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948264" y="405761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948264" y="387759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948264" y="369757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948264" y="3517552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948264" y="3337532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6948264" y="315751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948264" y="297749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6948264" y="279747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948264" y="261745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948264" y="243743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948264" y="225741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948264" y="207739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6948264" y="189737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948264" y="171735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948264" y="153733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948264" y="135731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6948264" y="117731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948264" y="99729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948264" y="817273"/>
            <a:ext cx="504056" cy="180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1835696" y="654828"/>
            <a:ext cx="504056" cy="1800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1571616"/>
            <a:ext cx="8229600" cy="3604260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ru-RU" sz="1800" dirty="0" smtClean="0"/>
              <a:t>Диалектика учебного процесса. Диагностика уровня развития мышления учащихся начальных классов в системе Способа диалектического обучения: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–методическое пособие для учителей начальных классов базовых школ лаборатории дидактики </a:t>
            </a:r>
            <a:r>
              <a:rPr lang="ru-RU" sz="1800" dirty="0" err="1" smtClean="0"/>
              <a:t>СибГТУ</a:t>
            </a:r>
            <a:r>
              <a:rPr lang="ru-RU" sz="1800" dirty="0" smtClean="0"/>
              <a:t> и центра «Теория и технология Способа диалектического обучения» ККИПКРО: В 3ч. -  Красноярск: </a:t>
            </a:r>
            <a:r>
              <a:rPr lang="ru-RU" sz="1800" dirty="0" err="1" smtClean="0"/>
              <a:t>СибГТУ</a:t>
            </a:r>
            <a:r>
              <a:rPr lang="ru-RU" sz="1800" dirty="0" smtClean="0"/>
              <a:t>, 2005 г.</a:t>
            </a:r>
          </a:p>
          <a:p>
            <a:pPr lvl="0" algn="l"/>
            <a:r>
              <a:rPr lang="ru-RU" sz="1800" dirty="0" smtClean="0"/>
              <a:t>Математика: учебник для 2 </a:t>
            </a:r>
            <a:r>
              <a:rPr lang="ru-RU" sz="1800" dirty="0" err="1" smtClean="0"/>
              <a:t>кл.нач.шк</a:t>
            </a:r>
            <a:r>
              <a:rPr lang="ru-RU" sz="1800" dirty="0" smtClean="0"/>
              <a:t>.: в 2 ч. Ч.2/ М.И. Моро, М.И. </a:t>
            </a:r>
            <a:r>
              <a:rPr lang="ru-RU" sz="1800" dirty="0" err="1" smtClean="0"/>
              <a:t>Бантова</a:t>
            </a:r>
            <a:r>
              <a:rPr lang="ru-RU" sz="1800" dirty="0" smtClean="0"/>
              <a:t>, </a:t>
            </a:r>
            <a:r>
              <a:rPr lang="ru-RU" sz="1800" dirty="0" err="1" smtClean="0"/>
              <a:t>Г.В.Бельтюкова</a:t>
            </a:r>
            <a:r>
              <a:rPr lang="ru-RU" sz="1800" dirty="0" smtClean="0"/>
              <a:t> и др. 2012 г</a:t>
            </a:r>
          </a:p>
          <a:p>
            <a:pPr algn="l"/>
            <a:r>
              <a:rPr lang="ru-RU" sz="1800" dirty="0" smtClean="0"/>
              <a:t>Уроки математики с применением информационных технологий. 1-2 классы. Методическое пособие с электронным приложением. /</a:t>
            </a:r>
            <a:r>
              <a:rPr lang="ru-RU" sz="1800" dirty="0" err="1" smtClean="0"/>
              <a:t>О.С.Асафьева,Ю.М</a:t>
            </a:r>
            <a:r>
              <a:rPr lang="ru-RU" sz="1800" dirty="0" smtClean="0"/>
              <a:t>. </a:t>
            </a:r>
            <a:r>
              <a:rPr lang="ru-RU" sz="1800" dirty="0" err="1" smtClean="0"/>
              <a:t>Багдасарова</a:t>
            </a:r>
            <a:r>
              <a:rPr lang="ru-RU" sz="1800" dirty="0" smtClean="0"/>
              <a:t> и др. –М.: Планета, 2011 </a:t>
            </a:r>
            <a:r>
              <a:rPr lang="ru-RU" sz="1800" dirty="0" smtClean="0">
                <a:hlinkClick r:id="rId2"/>
              </a:rPr>
              <a:t>–</a:t>
            </a:r>
            <a:r>
              <a:rPr lang="ru-RU" sz="1800" dirty="0" smtClean="0"/>
              <a:t> слайд 18 (авт. Крылова О.Н)</a:t>
            </a:r>
            <a:endParaRPr lang="ru-RU" sz="1800" dirty="0" smtClean="0">
              <a:hlinkClick r:id="rId2"/>
            </a:endParaRPr>
          </a:p>
          <a:p>
            <a:pPr algn="l"/>
            <a:endParaRPr lang="ru-RU" sz="1800" dirty="0" smtClean="0">
              <a:hlinkClick r:id="rId2"/>
            </a:endParaRPr>
          </a:p>
          <a:p>
            <a:pPr algn="l"/>
            <a:r>
              <a:rPr lang="en-US" sz="1800" dirty="0" smtClean="0">
                <a:hlinkClick r:id="rId2"/>
              </a:rPr>
              <a:t>http://img-fotki.yandex.ru/get/9318/134091466.c7/0_ca2e5_39eb4984_XL.png</a:t>
            </a:r>
            <a:r>
              <a:rPr lang="ru-RU" sz="1800" dirty="0" smtClean="0"/>
              <a:t> мальчик</a:t>
            </a:r>
          </a:p>
          <a:p>
            <a:pPr algn="l"/>
            <a:r>
              <a:rPr lang="en-US" sz="1800" dirty="0" smtClean="0">
                <a:hlinkClick r:id="rId3"/>
              </a:rPr>
              <a:t>http://papus666.narod.ru/clipart/r/raket/kosm002.png</a:t>
            </a:r>
            <a:r>
              <a:rPr lang="ru-RU" sz="1800" dirty="0" smtClean="0"/>
              <a:t> </a:t>
            </a:r>
            <a:r>
              <a:rPr lang="ru-RU" sz="1800" dirty="0" err="1" smtClean="0"/>
              <a:t>Глазастик</a:t>
            </a:r>
            <a:r>
              <a:rPr lang="ru-RU" sz="1800" dirty="0" smtClean="0"/>
              <a:t>, летающая тарелка</a:t>
            </a:r>
          </a:p>
          <a:p>
            <a:pPr algn="l"/>
            <a:r>
              <a:rPr lang="en-US" sz="1800" dirty="0" smtClean="0">
                <a:hlinkClick r:id="rId4"/>
              </a:rPr>
              <a:t>http://s018.radikal.ru/i523/1202/7f/139ed112e9b3.jpg</a:t>
            </a:r>
            <a:r>
              <a:rPr lang="ru-RU" sz="1800" dirty="0" smtClean="0"/>
              <a:t>  рубашка</a:t>
            </a:r>
          </a:p>
          <a:p>
            <a:pPr algn="l"/>
            <a:r>
              <a:rPr lang="en-US" sz="1800" dirty="0" smtClean="0">
                <a:hlinkClick r:id="rId5"/>
              </a:rPr>
              <a:t>http://s41.radikal.ru/i091/1103/e0/53fe0a54b47c.jpg</a:t>
            </a:r>
            <a:r>
              <a:rPr lang="ru-RU" sz="1800" dirty="0" smtClean="0"/>
              <a:t> вышивка</a:t>
            </a:r>
          </a:p>
          <a:p>
            <a:pPr algn="l"/>
            <a:r>
              <a:rPr lang="en-US" sz="1800" dirty="0" smtClean="0">
                <a:hlinkClick r:id="rId6"/>
              </a:rPr>
              <a:t>http://gallery.ykt.ru/galleries/domovodstvo/2012/11/19/1160472_11.jpg</a:t>
            </a:r>
            <a:r>
              <a:rPr lang="ru-RU" sz="1800" dirty="0" smtClean="0"/>
              <a:t>  вязаное одеяло</a:t>
            </a:r>
          </a:p>
          <a:p>
            <a:pPr algn="l"/>
            <a:r>
              <a:rPr lang="en-US" sz="1800" dirty="0" smtClean="0">
                <a:hlinkClick r:id="rId7"/>
              </a:rPr>
              <a:t>http://didaktor.ru/texnologicheskij-priyom-sorbonka/</a:t>
            </a:r>
            <a:r>
              <a:rPr lang="ru-RU" sz="1800" dirty="0" smtClean="0"/>
              <a:t> технологический прием  «</a:t>
            </a:r>
            <a:r>
              <a:rPr lang="ru-RU" sz="1800" dirty="0" err="1" smtClean="0"/>
              <a:t>Сорбонка</a:t>
            </a:r>
            <a:r>
              <a:rPr lang="ru-RU" sz="1800" dirty="0" smtClean="0"/>
              <a:t>»</a:t>
            </a:r>
          </a:p>
          <a:p>
            <a:pPr algn="l"/>
            <a:r>
              <a:rPr lang="en-US" sz="1800" dirty="0" smtClean="0">
                <a:hlinkClick r:id="rId8"/>
              </a:rPr>
              <a:t>http://didaktor.ru/kak-organizovat-golosovanie-ili-sorevnovanie-na-multimedijnom-uroke/#more-3291</a:t>
            </a:r>
            <a:r>
              <a:rPr lang="ru-RU" sz="1800" dirty="0" smtClean="0"/>
              <a:t> прием «Интерактивное голосование» автор </a:t>
            </a:r>
            <a:r>
              <a:rPr lang="ru-RU" sz="1800" dirty="0" err="1" smtClean="0"/>
              <a:t>Аствацатуров</a:t>
            </a:r>
            <a:r>
              <a:rPr lang="ru-RU" sz="1800" dirty="0" smtClean="0"/>
              <a:t> Г. О.</a:t>
            </a:r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643042" y="2643186"/>
            <a:ext cx="1944687" cy="95911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Четырехугольник,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 у которого все углы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прямые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643042" y="2643186"/>
            <a:ext cx="1943100" cy="960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прямоугольник</a:t>
            </a:r>
            <a:endParaRPr lang="ru-RU" b="1" dirty="0">
              <a:solidFill>
                <a:srgbClr val="33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43042" y="2643186"/>
            <a:ext cx="1928826" cy="9366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00100" y="0"/>
            <a:ext cx="2016125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643042" y="500046"/>
            <a:ext cx="1944687" cy="959114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solidFill>
                  <a:srgbClr val="FFFFFF"/>
                </a:solidFill>
              </a:rPr>
              <a:t> Многоугольник, </a:t>
            </a:r>
          </a:p>
          <a:p>
            <a:r>
              <a:rPr lang="ru-RU" sz="1600" b="1" dirty="0" smtClean="0">
                <a:solidFill>
                  <a:srgbClr val="FFFFFF"/>
                </a:solidFill>
              </a:rPr>
              <a:t>имеющий три </a:t>
            </a:r>
          </a:p>
          <a:p>
            <a:r>
              <a:rPr lang="ru-RU" sz="1600" b="1" dirty="0" smtClean="0">
                <a:solidFill>
                  <a:srgbClr val="FFFFFF"/>
                </a:solidFill>
              </a:rPr>
              <a:t>стороны </a:t>
            </a:r>
          </a:p>
          <a:p>
            <a:r>
              <a:rPr lang="ru-RU" sz="1600" b="1" dirty="0" smtClean="0">
                <a:solidFill>
                  <a:srgbClr val="FFFFFF"/>
                </a:solidFill>
              </a:rPr>
              <a:t>и три угла</a:t>
            </a:r>
            <a:endParaRPr lang="ru-RU" sz="1600" b="1" dirty="0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643042" y="500046"/>
            <a:ext cx="1943100" cy="960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треугольник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643042" y="500046"/>
            <a:ext cx="1928825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1643042" y="1571616"/>
            <a:ext cx="1944687" cy="959114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Сумма длин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 всех сторон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многоугольника 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643042" y="1571616"/>
            <a:ext cx="1943100" cy="960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периметр</a:t>
            </a:r>
            <a:endParaRPr lang="ru-RU" b="1" dirty="0">
              <a:solidFill>
                <a:srgbClr val="3366FF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643042" y="1571616"/>
            <a:ext cx="1928826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643042" y="3643318"/>
            <a:ext cx="2000264" cy="959115"/>
          </a:xfrm>
          <a:prstGeom prst="roundRect">
            <a:avLst>
              <a:gd name="adj" fmla="val 19081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 smtClean="0">
                <a:solidFill>
                  <a:srgbClr val="FFFFFF"/>
                </a:solidFill>
              </a:rPr>
              <a:t>Равенство, содержащее </a:t>
            </a:r>
          </a:p>
          <a:p>
            <a:r>
              <a:rPr lang="ru-RU" sz="1400" b="1" dirty="0" smtClean="0">
                <a:solidFill>
                  <a:srgbClr val="FFFFFF"/>
                </a:solidFill>
              </a:rPr>
              <a:t>неизвестное число, </a:t>
            </a:r>
            <a:r>
              <a:rPr lang="ru-RU" sz="1400" b="1" dirty="0" err="1" smtClean="0">
                <a:solidFill>
                  <a:srgbClr val="FFFFFF"/>
                </a:solidFill>
              </a:rPr>
              <a:t>зна</a:t>
            </a:r>
            <a:r>
              <a:rPr lang="ru-RU" sz="1400" b="1" dirty="0" smtClean="0">
                <a:solidFill>
                  <a:srgbClr val="FFFFFF"/>
                </a:solidFill>
              </a:rPr>
              <a:t> -</a:t>
            </a:r>
          </a:p>
          <a:p>
            <a:r>
              <a:rPr lang="ru-RU" sz="1400" b="1" dirty="0" err="1" smtClean="0">
                <a:solidFill>
                  <a:srgbClr val="FFFFFF"/>
                </a:solidFill>
              </a:rPr>
              <a:t>чение</a:t>
            </a:r>
            <a:r>
              <a:rPr lang="ru-RU" sz="1400" b="1" dirty="0" smtClean="0">
                <a:solidFill>
                  <a:srgbClr val="FFFFFF"/>
                </a:solidFill>
              </a:rPr>
              <a:t> которого надо</a:t>
            </a:r>
          </a:p>
          <a:p>
            <a:r>
              <a:rPr lang="ru-RU" sz="1400" b="1" dirty="0" smtClean="0">
                <a:solidFill>
                  <a:srgbClr val="FFFFFF"/>
                </a:solidFill>
              </a:rPr>
              <a:t> найти 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643043" y="4635500"/>
            <a:ext cx="2000264" cy="93664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1643042" y="3643318"/>
            <a:ext cx="2000264" cy="9286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уравнение</a:t>
            </a:r>
            <a:endParaRPr lang="ru-RU" b="1" dirty="0">
              <a:solidFill>
                <a:srgbClr val="3366FF"/>
              </a:solidFill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1643042" y="3643318"/>
            <a:ext cx="2071702" cy="9366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1643042" y="4643450"/>
            <a:ext cx="1928826" cy="95911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sz="1400" b="1" dirty="0" smtClean="0">
                <a:solidFill>
                  <a:srgbClr val="FFFFFF"/>
                </a:solidFill>
              </a:rPr>
              <a:t>Геометрическая фигура,</a:t>
            </a: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</a:rPr>
              <a:t>образованная двумя </a:t>
            </a: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</a:rPr>
              <a:t> лучами выходящими </a:t>
            </a: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</a:rPr>
              <a:t>из одной точки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1643042" y="4643450"/>
            <a:ext cx="1943100" cy="960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угол</a:t>
            </a:r>
            <a:endParaRPr lang="ru-RU" b="1" dirty="0">
              <a:solidFill>
                <a:srgbClr val="3366FF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643042" y="4635500"/>
            <a:ext cx="1928826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57620" y="2714624"/>
            <a:ext cx="4572000" cy="147732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624078" indent="-51435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Угол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Прямоугольник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Уравнение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Периметр</a:t>
            </a:r>
          </a:p>
          <a:p>
            <a:pPr marL="624078" indent="-51435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Треугольник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428872"/>
            <a:ext cx="2285984" cy="3728071"/>
          </a:xfrm>
          <a:prstGeom prst="rect">
            <a:avLst/>
          </a:prstGeom>
          <a:noFill/>
        </p:spPr>
      </p:pic>
      <p:sp>
        <p:nvSpPr>
          <p:cNvPr id="35" name="Скругленная прямоугольная выноска 34"/>
          <p:cNvSpPr/>
          <p:nvPr/>
        </p:nvSpPr>
        <p:spPr>
          <a:xfrm rot="20809848">
            <a:off x="4927250" y="1396499"/>
            <a:ext cx="2400261" cy="1514291"/>
          </a:xfrm>
          <a:prstGeom prst="wedgeRoundRectCallout">
            <a:avLst>
              <a:gd name="adj1" fmla="val 31627"/>
              <a:gd name="adj2" fmla="val 1153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 </a:t>
            </a:r>
            <a:r>
              <a:rPr lang="ru-RU" b="1" dirty="0" smtClean="0"/>
              <a:t>  О каких понятиях идёт речь?  Зашифруйте их с помощью цифр.</a:t>
            </a:r>
            <a:endParaRPr lang="ru-RU" b="1" dirty="0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643934" y="5244088"/>
            <a:ext cx="500066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4" grpId="0" animBg="1"/>
      <p:bldP spid="15364" grpId="1" animBg="1"/>
      <p:bldP spid="15370" grpId="0" animBg="1"/>
      <p:bldP spid="15370" grpId="1" animBg="1"/>
      <p:bldP spid="15371" grpId="0" animBg="1"/>
      <p:bldP spid="15371" grpId="1" animBg="1"/>
      <p:bldP spid="15373" grpId="0" animBg="1"/>
      <p:bldP spid="15373" grpId="1" animBg="1"/>
      <p:bldP spid="15374" grpId="0" animBg="1"/>
      <p:bldP spid="15374" grpId="1" animBg="1"/>
      <p:bldP spid="15376" grpId="0" animBg="1"/>
      <p:bldP spid="15376" grpId="1" animBg="1"/>
      <p:bldP spid="15380" grpId="0" animBg="1"/>
      <p:bldP spid="15380" grpId="1" animBg="1"/>
      <p:bldP spid="15382" grpId="0" animBg="1"/>
      <p:bldP spid="15382" grpId="1" animBg="1"/>
      <p:bldP spid="15383" grpId="0" animBg="1"/>
      <p:bldP spid="1538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pic>
        <p:nvPicPr>
          <p:cNvPr id="1026" name="Picture 2" descr="C:\Users\Go$han\Desktop\0_ca2e5_39eb4984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714500"/>
            <a:ext cx="2643187" cy="3640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500310"/>
            <a:ext cx="43268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 балл за   понятие</a:t>
            </a:r>
          </a:p>
          <a:p>
            <a:r>
              <a:rPr lang="ru-RU" sz="3600" dirty="0" smtClean="0"/>
              <a:t>Все верно – 5 баллов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Шифр: 5 4 2 3 1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7" name="Rectangle 17"/>
          <p:cNvSpPr>
            <a:spLocks noChangeArrowheads="1"/>
          </p:cNvSpPr>
          <p:nvPr/>
        </p:nvSpPr>
        <p:spPr bwMode="auto">
          <a:xfrm rot="21369821">
            <a:off x="3334548" y="2048676"/>
            <a:ext cx="1080000" cy="108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 rot="2711467">
            <a:off x="7006102" y="1872784"/>
            <a:ext cx="1820105" cy="11749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auto">
          <a:xfrm rot="2207588">
            <a:off x="4706417" y="1584758"/>
            <a:ext cx="1693445" cy="1373451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6000760" y="2143120"/>
            <a:ext cx="928694" cy="9276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827089" y="697178"/>
            <a:ext cx="7477125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Shelman"/>
            </a:endParaRPr>
          </a:p>
        </p:txBody>
      </p:sp>
      <p:sp>
        <p:nvSpPr>
          <p:cNvPr id="19" name="Трапеция 18"/>
          <p:cNvSpPr/>
          <p:nvPr/>
        </p:nvSpPr>
        <p:spPr>
          <a:xfrm rot="2914182">
            <a:off x="1381614" y="1828519"/>
            <a:ext cx="1962278" cy="1140825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2406315">
            <a:off x="472741" y="2187265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642922"/>
            <a:ext cx="8229600" cy="889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Найдите лишнюю фигуру и объясните свой выбор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6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6577" grpId="0" animBg="1"/>
      <p:bldP spid="66577" grpId="1" animBg="1"/>
      <p:bldP spid="66578" grpId="0" animBg="1"/>
      <p:bldP spid="66578" grpId="1" animBg="1"/>
      <p:bldP spid="66579" grpId="0" animBg="1"/>
      <p:bldP spid="66579" grpId="1" animBg="1"/>
      <p:bldP spid="66581" grpId="0" animBg="1"/>
      <p:bldP spid="66581" grpId="1" animBg="1"/>
      <p:bldP spid="19" grpId="0" animBg="1"/>
      <p:bldP spid="19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Логическая цепочка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текст1"/>
          <p:cNvSpPr/>
          <p:nvPr/>
        </p:nvSpPr>
        <p:spPr>
          <a:xfrm>
            <a:off x="714348" y="1357302"/>
            <a:ext cx="4466662" cy="8312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Геометрическая  фигура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2"/>
          <p:cNvSpPr/>
          <p:nvPr/>
        </p:nvSpPr>
        <p:spPr>
          <a:xfrm>
            <a:off x="714348" y="2285996"/>
            <a:ext cx="4466662" cy="8312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многоугольник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2"/>
          <p:cNvSpPr/>
          <p:nvPr/>
        </p:nvSpPr>
        <p:spPr>
          <a:xfrm>
            <a:off x="714348" y="3214690"/>
            <a:ext cx="4466662" cy="8312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четырехугольник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2"/>
          <p:cNvSpPr/>
          <p:nvPr/>
        </p:nvSpPr>
        <p:spPr>
          <a:xfrm>
            <a:off x="714348" y="4071946"/>
            <a:ext cx="4466662" cy="8312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текст 3"/>
          <p:cNvSpPr/>
          <p:nvPr/>
        </p:nvSpPr>
        <p:spPr>
          <a:xfrm>
            <a:off x="642910" y="4929202"/>
            <a:ext cx="450059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035" y="1142988"/>
            <a:ext cx="3125965" cy="509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3678225" y="2392354"/>
            <a:ext cx="1080000" cy="108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827089" y="697178"/>
            <a:ext cx="7477125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Shel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406315">
            <a:off x="1401435" y="2615892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2" name="Picture 4" descr="C:\Users\Go$han\Desktop\kosm00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035" y="1142988"/>
            <a:ext cx="3125965" cy="5097944"/>
          </a:xfrm>
          <a:prstGeom prst="rect">
            <a:avLst/>
          </a:prstGeom>
          <a:noFill/>
        </p:spPr>
      </p:pic>
      <p:grpSp>
        <p:nvGrpSpPr>
          <p:cNvPr id="13" name="изображение3"/>
          <p:cNvGrpSpPr/>
          <p:nvPr/>
        </p:nvGrpSpPr>
        <p:grpSpPr>
          <a:xfrm>
            <a:off x="6572264" y="571484"/>
            <a:ext cx="1776676" cy="1071570"/>
            <a:chOff x="2166688" y="1057275"/>
            <a:chExt cx="5065708" cy="3600450"/>
          </a:xfr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15" name="Рисунок 14" descr="Слайд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изображение3"/>
          <p:cNvGrpSpPr/>
          <p:nvPr/>
        </p:nvGrpSpPr>
        <p:grpSpPr>
          <a:xfrm>
            <a:off x="5857884" y="1928806"/>
            <a:ext cx="1776676" cy="1071570"/>
            <a:chOff x="2166688" y="1057275"/>
            <a:chExt cx="5065708" cy="3600450"/>
          </a:xfr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18" name="Рисунок 17" descr="Слайд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изображение3"/>
          <p:cNvGrpSpPr/>
          <p:nvPr/>
        </p:nvGrpSpPr>
        <p:grpSpPr>
          <a:xfrm>
            <a:off x="8072462" y="428608"/>
            <a:ext cx="1776676" cy="1071570"/>
            <a:chOff x="2166688" y="1057275"/>
            <a:chExt cx="5065708" cy="3600450"/>
          </a:xfr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23" name="Рисунок 22" descr="Слайд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28860" y="1071550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такое квадрат?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Квадрат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874838"/>
            <a:ext cx="8229600" cy="3603625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3600" dirty="0" smtClean="0"/>
              <a:t>Хочу узнать …</a:t>
            </a:r>
          </a:p>
          <a:p>
            <a:pPr algn="l">
              <a:buFontTx/>
              <a:buChar char="-"/>
            </a:pPr>
            <a:r>
              <a:rPr lang="ru-RU" sz="3600" dirty="0" smtClean="0"/>
              <a:t>Установить отличие … от ...;</a:t>
            </a:r>
          </a:p>
          <a:p>
            <a:pPr algn="l">
              <a:buFontTx/>
              <a:buChar char="-"/>
            </a:pPr>
            <a:r>
              <a:rPr lang="ru-RU" sz="3600" dirty="0" smtClean="0"/>
              <a:t>Научиться строить …, используя …  и …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5717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rcRect t="7178" b="7178"/>
          <a:stretch>
            <a:fillRect/>
          </a:stretch>
        </p:blipFill>
        <p:spPr>
          <a:xfrm>
            <a:off x="6215074" y="785798"/>
            <a:ext cx="2143118" cy="214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Другая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846</Words>
  <Application>Microsoft Office PowerPoint</Application>
  <PresentationFormat>Экран (16:10)</PresentationFormat>
  <Paragraphs>180</Paragraphs>
  <Slides>33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Квадрат</vt:lpstr>
      <vt:lpstr>Заявка на оценку</vt:lpstr>
      <vt:lpstr>Презентация PowerPoint</vt:lpstr>
      <vt:lpstr>Презентация PowerPoint</vt:lpstr>
      <vt:lpstr>Самооценка</vt:lpstr>
      <vt:lpstr>Найдите лишнюю фигуру и объясните свой выбор</vt:lpstr>
      <vt:lpstr>Логическая цепочка</vt:lpstr>
      <vt:lpstr>Презентация PowerPoint</vt:lpstr>
      <vt:lpstr> Квадрат</vt:lpstr>
      <vt:lpstr>Прочитайте текст. Найдите основное понятие. Выделите существенные признаки этого понятия</vt:lpstr>
      <vt:lpstr>Самооценка</vt:lpstr>
      <vt:lpstr>Сравнилки</vt:lpstr>
      <vt:lpstr>Волшебные круги</vt:lpstr>
      <vt:lpstr>Волшебные круги</vt:lpstr>
      <vt:lpstr>Прямоугольник  - это квадрат?</vt:lpstr>
      <vt:lpstr>Презентация PowerPoint</vt:lpstr>
      <vt:lpstr>Самооценка</vt:lpstr>
      <vt:lpstr>Презентация PowerPoint</vt:lpstr>
      <vt:lpstr>Постройте квадрат со стороной 2 см</vt:lpstr>
      <vt:lpstr>Взаимопроверка и 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Самопроверка и самооценка</vt:lpstr>
      <vt:lpstr>Презентация PowerPoint</vt:lpstr>
      <vt:lpstr>Задание на дом:</vt:lpstr>
      <vt:lpstr>Мои результаты</vt:lpstr>
      <vt:lpstr>Презентация PowerPoint</vt:lpstr>
      <vt:lpstr>Презентация PowerPoint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Администратор</cp:lastModifiedBy>
  <cp:revision>138</cp:revision>
  <dcterms:created xsi:type="dcterms:W3CDTF">2014-02-08T09:01:19Z</dcterms:created>
  <dcterms:modified xsi:type="dcterms:W3CDTF">2019-04-26T15:54:43Z</dcterms:modified>
</cp:coreProperties>
</file>