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4" r:id="rId2"/>
    <p:sldId id="265" r:id="rId3"/>
    <p:sldId id="258" r:id="rId4"/>
    <p:sldId id="261" r:id="rId5"/>
    <p:sldId id="269" r:id="rId6"/>
    <p:sldId id="260" r:id="rId7"/>
    <p:sldId id="27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rhivurokov.ru/multiurok/html/2016/12/23/s_585d5cfe66d66/img21.jpg" TargetMode="External"/><Relationship Id="rId2" Type="http://schemas.openxmlformats.org/officeDocument/2006/relationships/hyperlink" Target="https://otvet.mail.ru/question/170730654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ppt4web.ru/detskie-prezentacii/parnye-zvonkie-i-glukhie-soglasnye.html" TargetMode="External"/><Relationship Id="rId4" Type="http://schemas.openxmlformats.org/officeDocument/2006/relationships/hyperlink" Target="http://irina-caunite.blogspot.com.by/2015/11/blog-post_86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WordArt 51" descr="vetka"/>
          <p:cNvSpPr>
            <a:spLocks noChangeArrowheads="1" noChangeShapeType="1" noTextEdit="1"/>
          </p:cNvSpPr>
          <p:nvPr/>
        </p:nvSpPr>
        <p:spPr bwMode="auto">
          <a:xfrm>
            <a:off x="1115616" y="4292103"/>
            <a:ext cx="790972" cy="6936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</a:t>
            </a:r>
          </a:p>
        </p:txBody>
      </p:sp>
      <p:sp>
        <p:nvSpPr>
          <p:cNvPr id="4148" name="WordArt 52" descr="vetka"/>
          <p:cNvSpPr>
            <a:spLocks noChangeArrowheads="1" noChangeShapeType="1" noTextEdit="1"/>
          </p:cNvSpPr>
          <p:nvPr/>
        </p:nvSpPr>
        <p:spPr bwMode="auto">
          <a:xfrm>
            <a:off x="3636566" y="4292103"/>
            <a:ext cx="790972" cy="6936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Ж</a:t>
            </a:r>
          </a:p>
        </p:txBody>
      </p:sp>
      <p:sp>
        <p:nvSpPr>
          <p:cNvPr id="4149" name="WordArt 53" descr="vetka"/>
          <p:cNvSpPr>
            <a:spLocks noChangeArrowheads="1" noChangeShapeType="1" noTextEdit="1"/>
          </p:cNvSpPr>
          <p:nvPr/>
        </p:nvSpPr>
        <p:spPr bwMode="auto">
          <a:xfrm>
            <a:off x="2339578" y="4349785"/>
            <a:ext cx="790971" cy="8788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Д</a:t>
            </a:r>
          </a:p>
        </p:txBody>
      </p:sp>
      <p:sp>
        <p:nvSpPr>
          <p:cNvPr id="4150" name="WordArt 54" descr="vetka"/>
          <p:cNvSpPr>
            <a:spLocks noChangeArrowheads="1" noChangeShapeType="1" noTextEdit="1"/>
          </p:cNvSpPr>
          <p:nvPr/>
        </p:nvSpPr>
        <p:spPr bwMode="auto">
          <a:xfrm>
            <a:off x="6228953" y="4292103"/>
            <a:ext cx="790971" cy="6936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Г</a:t>
            </a:r>
          </a:p>
        </p:txBody>
      </p:sp>
      <p:sp>
        <p:nvSpPr>
          <p:cNvPr id="4151" name="WordArt 55" descr="vetka"/>
          <p:cNvSpPr>
            <a:spLocks noChangeArrowheads="1" noChangeShapeType="1" noTextEdit="1"/>
          </p:cNvSpPr>
          <p:nvPr/>
        </p:nvSpPr>
        <p:spPr bwMode="auto">
          <a:xfrm>
            <a:off x="7524353" y="4292103"/>
            <a:ext cx="790971" cy="6936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</a:t>
            </a:r>
          </a:p>
        </p:txBody>
      </p:sp>
      <p:sp>
        <p:nvSpPr>
          <p:cNvPr id="4152" name="WordArt 56" descr="vetka"/>
          <p:cNvSpPr>
            <a:spLocks noChangeArrowheads="1" noChangeShapeType="1" noTextEdit="1"/>
          </p:cNvSpPr>
          <p:nvPr/>
        </p:nvSpPr>
        <p:spPr bwMode="auto">
          <a:xfrm>
            <a:off x="4931966" y="4292103"/>
            <a:ext cx="790972" cy="6936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</a:t>
            </a:r>
          </a:p>
        </p:txBody>
      </p:sp>
      <p:sp>
        <p:nvSpPr>
          <p:cNvPr id="4153" name="WordArt 57" descr="list01_1024"/>
          <p:cNvSpPr>
            <a:spLocks noChangeArrowheads="1" noChangeShapeType="1" noTextEdit="1"/>
          </p:cNvSpPr>
          <p:nvPr/>
        </p:nvSpPr>
        <p:spPr bwMode="auto">
          <a:xfrm>
            <a:off x="1044178" y="5661273"/>
            <a:ext cx="790971" cy="6936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</a:t>
            </a:r>
          </a:p>
        </p:txBody>
      </p:sp>
      <p:sp>
        <p:nvSpPr>
          <p:cNvPr id="4154" name="WordArt 58" descr="list01_1024"/>
          <p:cNvSpPr>
            <a:spLocks noChangeArrowheads="1" noChangeShapeType="1" noTextEdit="1"/>
          </p:cNvSpPr>
          <p:nvPr/>
        </p:nvSpPr>
        <p:spPr bwMode="auto">
          <a:xfrm>
            <a:off x="3565128" y="5661273"/>
            <a:ext cx="790971" cy="6936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Ш</a:t>
            </a:r>
          </a:p>
        </p:txBody>
      </p:sp>
      <p:sp>
        <p:nvSpPr>
          <p:cNvPr id="4155" name="WordArt 59" descr="list01_1024"/>
          <p:cNvSpPr>
            <a:spLocks noChangeArrowheads="1" noChangeShapeType="1" noTextEdit="1"/>
          </p:cNvSpPr>
          <p:nvPr/>
        </p:nvSpPr>
        <p:spPr bwMode="auto">
          <a:xfrm>
            <a:off x="2268141" y="5661273"/>
            <a:ext cx="790972" cy="6936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</a:t>
            </a:r>
          </a:p>
        </p:txBody>
      </p:sp>
      <p:sp>
        <p:nvSpPr>
          <p:cNvPr id="4156" name="WordArt 60" descr="list01_1024"/>
          <p:cNvSpPr>
            <a:spLocks noChangeArrowheads="1" noChangeShapeType="1" noTextEdit="1"/>
          </p:cNvSpPr>
          <p:nvPr/>
        </p:nvSpPr>
        <p:spPr bwMode="auto">
          <a:xfrm>
            <a:off x="6157516" y="5661273"/>
            <a:ext cx="790972" cy="6936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</a:t>
            </a:r>
          </a:p>
        </p:txBody>
      </p:sp>
      <p:sp>
        <p:nvSpPr>
          <p:cNvPr id="4157" name="WordArt 61" descr="list01_1024"/>
          <p:cNvSpPr>
            <a:spLocks noChangeArrowheads="1" noChangeShapeType="1" noTextEdit="1"/>
          </p:cNvSpPr>
          <p:nvPr/>
        </p:nvSpPr>
        <p:spPr bwMode="auto">
          <a:xfrm>
            <a:off x="7452916" y="5661273"/>
            <a:ext cx="790972" cy="6936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Ф</a:t>
            </a:r>
          </a:p>
        </p:txBody>
      </p:sp>
      <p:sp>
        <p:nvSpPr>
          <p:cNvPr id="4158" name="WordArt 62" descr="list01_1024"/>
          <p:cNvSpPr>
            <a:spLocks noChangeArrowheads="1" noChangeShapeType="1" noTextEdit="1"/>
          </p:cNvSpPr>
          <p:nvPr/>
        </p:nvSpPr>
        <p:spPr bwMode="auto">
          <a:xfrm>
            <a:off x="4860528" y="5661273"/>
            <a:ext cx="790971" cy="6936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</a:t>
            </a:r>
          </a:p>
        </p:txBody>
      </p:sp>
      <p:sp>
        <p:nvSpPr>
          <p:cNvPr id="4161" name="Line 65"/>
          <p:cNvSpPr>
            <a:spLocks noChangeShapeType="1"/>
          </p:cNvSpPr>
          <p:nvPr/>
        </p:nvSpPr>
        <p:spPr bwMode="auto">
          <a:xfrm>
            <a:off x="1330325" y="5039675"/>
            <a:ext cx="0" cy="54956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62" name="Line 66"/>
          <p:cNvSpPr>
            <a:spLocks noChangeShapeType="1"/>
          </p:cNvSpPr>
          <p:nvPr/>
        </p:nvSpPr>
        <p:spPr bwMode="auto">
          <a:xfrm>
            <a:off x="2555875" y="5039675"/>
            <a:ext cx="0" cy="54956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63" name="Line 67"/>
          <p:cNvSpPr>
            <a:spLocks noChangeShapeType="1"/>
          </p:cNvSpPr>
          <p:nvPr/>
        </p:nvSpPr>
        <p:spPr bwMode="auto">
          <a:xfrm>
            <a:off x="3851275" y="5039675"/>
            <a:ext cx="0" cy="54956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64" name="Line 68"/>
          <p:cNvSpPr>
            <a:spLocks noChangeShapeType="1"/>
          </p:cNvSpPr>
          <p:nvPr/>
        </p:nvSpPr>
        <p:spPr bwMode="auto">
          <a:xfrm>
            <a:off x="5291138" y="5039675"/>
            <a:ext cx="0" cy="54956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65" name="Line 69"/>
          <p:cNvSpPr>
            <a:spLocks noChangeShapeType="1"/>
          </p:cNvSpPr>
          <p:nvPr/>
        </p:nvSpPr>
        <p:spPr bwMode="auto">
          <a:xfrm>
            <a:off x="6443663" y="5039675"/>
            <a:ext cx="0" cy="54956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66" name="Line 70"/>
          <p:cNvSpPr>
            <a:spLocks noChangeShapeType="1"/>
          </p:cNvSpPr>
          <p:nvPr/>
        </p:nvSpPr>
        <p:spPr bwMode="auto">
          <a:xfrm>
            <a:off x="7739063" y="5039675"/>
            <a:ext cx="0" cy="54956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40" name="WordArt 72"/>
          <p:cNvSpPr>
            <a:spLocks noChangeArrowheads="1" noChangeShapeType="1" noTextEdit="1"/>
          </p:cNvSpPr>
          <p:nvPr/>
        </p:nvSpPr>
        <p:spPr bwMode="auto">
          <a:xfrm>
            <a:off x="683568" y="2276872"/>
            <a:ext cx="7704138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ПАРНЫЕ </a:t>
            </a:r>
          </a:p>
          <a:p>
            <a:pPr algn="ctr"/>
            <a:r>
              <a:rPr lang="ru-RU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ЗВОНКИЕ И ГЛУХИЕ</a:t>
            </a:r>
          </a:p>
          <a:p>
            <a:pPr algn="ctr"/>
            <a:r>
              <a:rPr lang="ru-RU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СОГЛАСНЫЕ</a:t>
            </a:r>
          </a:p>
        </p:txBody>
      </p:sp>
      <p:pic>
        <p:nvPicPr>
          <p:cNvPr id="5141" name="Picture 73" descr="766a2492370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3212976"/>
            <a:ext cx="1358131" cy="98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1278404" y="620688"/>
            <a:ext cx="732604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Запоминалочки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5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5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5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9"/>
                  </p:tgtEl>
                </p:cond>
              </p:nextCondLst>
            </p:seq>
          </p:childTnLst>
        </p:cTn>
      </p:par>
    </p:tnLst>
    <p:bldLst>
      <p:bldP spid="4153" grpId="0" animBg="1"/>
      <p:bldP spid="4154" grpId="0" animBg="1"/>
      <p:bldP spid="4155" grpId="0" animBg="1"/>
      <p:bldP spid="4156" grpId="0" animBg="1"/>
      <p:bldP spid="4157" grpId="0" animBg="1"/>
      <p:bldP spid="4158" grpId="0" animBg="1"/>
      <p:bldP spid="4161" grpId="0" animBg="1"/>
      <p:bldP spid="4162" grpId="0" animBg="1"/>
      <p:bldP spid="4163" grpId="0" animBg="1"/>
      <p:bldP spid="4164" grpId="0" animBg="1"/>
      <p:bldP spid="4165" grpId="0" animBg="1"/>
      <p:bldP spid="416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0" y="332656"/>
            <a:ext cx="4716587" cy="3933056"/>
            <a:chOff x="0" y="0"/>
            <a:chExt cx="4716587" cy="3785652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79512" y="0"/>
              <a:ext cx="4126714" cy="3312368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6146" name="Text Box 4"/>
            <p:cNvSpPr txBox="1">
              <a:spLocks noChangeArrowheads="1"/>
            </p:cNvSpPr>
            <p:nvPr/>
          </p:nvSpPr>
          <p:spPr bwMode="auto">
            <a:xfrm>
              <a:off x="0" y="0"/>
              <a:ext cx="4716587" cy="3785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i="1" dirty="0">
                  <a:solidFill>
                    <a:srgbClr val="002060"/>
                  </a:solidFill>
                  <a:latin typeface="Times New Roman" pitchFamily="18" charset="0"/>
                </a:rPr>
                <a:t>Живут себе два брата –</a:t>
              </a:r>
              <a:br>
                <a:rPr lang="ru-RU" sz="2400" b="1" i="1" dirty="0">
                  <a:solidFill>
                    <a:srgbClr val="002060"/>
                  </a:solidFill>
                  <a:latin typeface="Times New Roman" pitchFamily="18" charset="0"/>
                </a:rPr>
              </a:br>
              <a:r>
                <a:rPr lang="ru-RU" sz="2400" b="1" i="1" dirty="0">
                  <a:solidFill>
                    <a:srgbClr val="002060"/>
                  </a:solidFill>
                  <a:latin typeface="Times New Roman" pitchFamily="18" charset="0"/>
                </a:rPr>
                <a:t>Глухой и звонкий звук,</a:t>
              </a:r>
              <a:br>
                <a:rPr lang="ru-RU" sz="2400" b="1" i="1" dirty="0">
                  <a:solidFill>
                    <a:srgbClr val="002060"/>
                  </a:solidFill>
                  <a:latin typeface="Times New Roman" pitchFamily="18" charset="0"/>
                </a:rPr>
              </a:br>
              <a:r>
                <a:rPr lang="ru-RU" sz="2400" b="1" i="1" dirty="0">
                  <a:solidFill>
                    <a:srgbClr val="002060"/>
                  </a:solidFill>
                  <a:latin typeface="Times New Roman" pitchFamily="18" charset="0"/>
                </a:rPr>
                <a:t>И все вокруг стараются</a:t>
              </a:r>
              <a:br>
                <a:rPr lang="ru-RU" sz="2400" b="1" i="1" dirty="0">
                  <a:solidFill>
                    <a:srgbClr val="002060"/>
                  </a:solidFill>
                  <a:latin typeface="Times New Roman" pitchFamily="18" charset="0"/>
                </a:rPr>
              </a:br>
              <a:r>
                <a:rPr lang="ru-RU" sz="2400" b="1" i="1" dirty="0">
                  <a:solidFill>
                    <a:srgbClr val="002060"/>
                  </a:solidFill>
                  <a:latin typeface="Times New Roman" pitchFamily="18" charset="0"/>
                </a:rPr>
                <a:t>Их различить на слух.</a:t>
              </a:r>
            </a:p>
            <a:p>
              <a:pPr algn="ctr">
                <a:spcBef>
                  <a:spcPct val="50000"/>
                </a:spcBef>
              </a:pPr>
              <a:r>
                <a:rPr lang="ru-RU" sz="2400" b="1" i="1" dirty="0">
                  <a:solidFill>
                    <a:srgbClr val="002060"/>
                  </a:solidFill>
                  <a:latin typeface="Times New Roman" pitchFamily="18" charset="0"/>
                </a:rPr>
                <a:t>Но братья друг за друга</a:t>
              </a:r>
              <a:br>
                <a:rPr lang="ru-RU" sz="2400" b="1" i="1" dirty="0">
                  <a:solidFill>
                    <a:srgbClr val="002060"/>
                  </a:solidFill>
                  <a:latin typeface="Times New Roman" pitchFamily="18" charset="0"/>
                </a:rPr>
              </a:br>
              <a:r>
                <a:rPr lang="ru-RU" sz="2400" b="1" i="1" dirty="0">
                  <a:solidFill>
                    <a:srgbClr val="002060"/>
                  </a:solidFill>
                  <a:latin typeface="Times New Roman" pitchFamily="18" charset="0"/>
                </a:rPr>
                <a:t>Так прячутся порой, </a:t>
              </a:r>
              <a:br>
                <a:rPr lang="ru-RU" sz="2400" b="1" i="1" dirty="0">
                  <a:solidFill>
                    <a:srgbClr val="002060"/>
                  </a:solidFill>
                  <a:latin typeface="Times New Roman" pitchFamily="18" charset="0"/>
                </a:rPr>
              </a:br>
              <a:r>
                <a:rPr lang="ru-RU" sz="2400" b="1" i="1" dirty="0">
                  <a:solidFill>
                    <a:srgbClr val="002060"/>
                  </a:solidFill>
                  <a:latin typeface="Times New Roman" pitchFamily="18" charset="0"/>
                </a:rPr>
                <a:t>Что не поймёшь ни звука!</a:t>
              </a:r>
              <a:br>
                <a:rPr lang="ru-RU" sz="2400" b="1" i="1" dirty="0">
                  <a:solidFill>
                    <a:srgbClr val="002060"/>
                  </a:solidFill>
                  <a:latin typeface="Times New Roman" pitchFamily="18" charset="0"/>
                </a:rPr>
              </a:br>
              <a:r>
                <a:rPr lang="ru-RU" sz="2400" b="1" i="1" dirty="0">
                  <a:solidFill>
                    <a:srgbClr val="002060"/>
                  </a:solidFill>
                  <a:latin typeface="Times New Roman" pitchFamily="18" charset="0"/>
                </a:rPr>
                <a:t>Где звонкий?! Где глухой?!</a:t>
              </a:r>
            </a:p>
            <a:p>
              <a:pPr algn="ctr">
                <a:spcBef>
                  <a:spcPct val="50000"/>
                </a:spcBef>
              </a:pPr>
              <a:endParaRPr lang="ru-RU" sz="2400" b="1" i="1" dirty="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607496" y="1052736"/>
            <a:ext cx="4536504" cy="2907704"/>
            <a:chOff x="4788024" y="620688"/>
            <a:chExt cx="4536504" cy="2907704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4788024" y="620688"/>
              <a:ext cx="4355976" cy="290770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860032" y="836712"/>
              <a:ext cx="4464496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Тары-бары! Тары-бары!</a:t>
              </a:r>
            </a:p>
            <a:p>
              <a:r>
                <a:rPr lang="ru-RU" sz="24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Буквы дружно встали в пары.</a:t>
              </a:r>
            </a:p>
            <a:p>
              <a:r>
                <a:rPr lang="ru-RU" sz="24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Пара каждая такая:</a:t>
              </a:r>
            </a:p>
            <a:p>
              <a:r>
                <a:rPr lang="ru-RU" sz="24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Буквы ЗВОНКАЯ – ГЛУХАЯ.</a:t>
              </a:r>
            </a:p>
            <a:p>
              <a:r>
                <a:rPr lang="ru-RU" sz="24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Есть двенадцать букв таких,</a:t>
              </a:r>
            </a:p>
            <a:p>
              <a:r>
                <a:rPr lang="ru-RU" sz="24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ПАРНЫМИ назвали их.</a:t>
              </a:r>
              <a:endPara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1043608" y="4293096"/>
            <a:ext cx="7416824" cy="2376264"/>
            <a:chOff x="1115616" y="3933056"/>
            <a:chExt cx="7416824" cy="237626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115616" y="3933056"/>
              <a:ext cx="6572174" cy="237626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403648" y="4077072"/>
              <a:ext cx="7128792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Парные согласные нужно проверять, </a:t>
              </a:r>
              <a:endPara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4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Чтоб слова в тетради грамотно писать. Родственное слово быстро подбери, </a:t>
              </a:r>
              <a:endPara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4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Парную согласную с гласной подружи. </a:t>
              </a:r>
              <a:br>
                <a:rPr lang="ru-RU" sz="24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</a:br>
              <a:endPara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otvet.imgsmail.ru/download/12850878_bc08b5ab2abc38eb68256d86bd71576f_8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642918"/>
            <a:ext cx="7715304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77" name="AutoShape 37"/>
          <p:cNvSpPr>
            <a:spLocks noChangeArrowheads="1"/>
          </p:cNvSpPr>
          <p:nvPr/>
        </p:nvSpPr>
        <p:spPr bwMode="auto">
          <a:xfrm>
            <a:off x="4067944" y="2780928"/>
            <a:ext cx="4648200" cy="1600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0" scaled="1"/>
          </a:gradFill>
          <a:ln w="5715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Парные звуки согласные</a:t>
            </a:r>
          </a:p>
          <a:p>
            <a:pPr>
              <a:defRPr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Бывают такие опасные,</a:t>
            </a:r>
          </a:p>
          <a:p>
            <a:pPr>
              <a:defRPr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Но поставишь рядом </a:t>
            </a:r>
            <a:r>
              <a:rPr lang="ru-RU" sz="24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гласный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И согласный неопасный.</a:t>
            </a:r>
          </a:p>
        </p:txBody>
      </p:sp>
      <p:sp>
        <p:nvSpPr>
          <p:cNvPr id="35876" name="Rectangle 36"/>
          <p:cNvSpPr>
            <a:spLocks noChangeArrowheads="1"/>
          </p:cNvSpPr>
          <p:nvPr/>
        </p:nvSpPr>
        <p:spPr bwMode="auto">
          <a:xfrm>
            <a:off x="6019800" y="4876800"/>
            <a:ext cx="2514600" cy="1143000"/>
          </a:xfrm>
          <a:prstGeom prst="rect">
            <a:avLst/>
          </a:prstGeom>
          <a:gradFill rotWithShape="1">
            <a:gsLst>
              <a:gs pos="0">
                <a:srgbClr val="2D2DFF"/>
              </a:gs>
              <a:gs pos="50000">
                <a:schemeClr val="bg1"/>
              </a:gs>
              <a:gs pos="100000">
                <a:srgbClr val="2D2DFF"/>
              </a:gs>
            </a:gsLst>
            <a:lin ang="5400000" scaled="1"/>
          </a:gradFill>
          <a:ln w="57150">
            <a:solidFill>
              <a:srgbClr val="2D2D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Сравнить.  </a:t>
            </a:r>
          </a:p>
          <a:p>
            <a:pPr algn="ctr">
              <a:defRPr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 Сделать вывод.</a:t>
            </a:r>
          </a:p>
        </p:txBody>
      </p:sp>
      <p:sp>
        <p:nvSpPr>
          <p:cNvPr id="35842" name="AutoShape 2"/>
          <p:cNvSpPr>
            <a:spLocks noChangeArrowheads="1"/>
          </p:cNvSpPr>
          <p:nvPr/>
        </p:nvSpPr>
        <p:spPr bwMode="auto">
          <a:xfrm>
            <a:off x="1331640" y="692696"/>
            <a:ext cx="5638800" cy="914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76200">
            <a:solidFill>
              <a:srgbClr val="CC0000"/>
            </a:solidFill>
            <a:round/>
            <a:headEnd/>
            <a:tailEnd/>
          </a:ln>
          <a:effectLst>
            <a:outerShdw dist="107763" dir="18900000" algn="ctr" rotWithShape="0">
              <a:srgbClr val="FFFF99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ПАРНЫЕ   СОГЛАСНЫЕ</a:t>
            </a: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539552" y="1988840"/>
            <a:ext cx="3581400" cy="1905000"/>
            <a:chOff x="480" y="816"/>
            <a:chExt cx="2016" cy="864"/>
          </a:xfrm>
        </p:grpSpPr>
        <p:sp>
          <p:nvSpPr>
            <p:cNvPr id="35846" name="AutoShape 6"/>
            <p:cNvSpPr>
              <a:spLocks noChangeArrowheads="1"/>
            </p:cNvSpPr>
            <p:nvPr/>
          </p:nvSpPr>
          <p:spPr bwMode="auto">
            <a:xfrm>
              <a:off x="480" y="816"/>
              <a:ext cx="2016" cy="86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D2DFF"/>
                </a:gs>
                <a:gs pos="50000">
                  <a:schemeClr val="bg1"/>
                </a:gs>
                <a:gs pos="100000">
                  <a:srgbClr val="2D2DFF"/>
                </a:gs>
              </a:gsLst>
              <a:lin ang="5400000" scaled="1"/>
            </a:gradFill>
            <a:ln w="571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576" y="960"/>
              <a:ext cx="1824" cy="576"/>
              <a:chOff x="3024" y="672"/>
              <a:chExt cx="1300" cy="480"/>
            </a:xfrm>
          </p:grpSpPr>
          <p:grpSp>
            <p:nvGrpSpPr>
              <p:cNvPr id="4" name="Group 16"/>
              <p:cNvGrpSpPr>
                <a:grpSpLocks/>
              </p:cNvGrpSpPr>
              <p:nvPr/>
            </p:nvGrpSpPr>
            <p:grpSpPr bwMode="auto">
              <a:xfrm>
                <a:off x="3024" y="672"/>
                <a:ext cx="1077" cy="480"/>
                <a:chOff x="2784" y="1344"/>
                <a:chExt cx="1173" cy="528"/>
              </a:xfrm>
            </p:grpSpPr>
            <p:sp>
              <p:nvSpPr>
                <p:cNvPr id="6160" name="Rectangle 17"/>
                <p:cNvSpPr>
                  <a:spLocks noChangeArrowheads="1"/>
                </p:cNvSpPr>
                <p:nvPr/>
              </p:nvSpPr>
              <p:spPr bwMode="auto">
                <a:xfrm>
                  <a:off x="2784" y="1344"/>
                  <a:ext cx="213" cy="24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ru-RU" sz="2400" b="1">
                      <a:latin typeface="Times New Roman" pitchFamily="18" charset="0"/>
                      <a:cs typeface="Times New Roman" pitchFamily="18" charset="0"/>
                    </a:rPr>
                    <a:t>Э</a:t>
                  </a:r>
                </a:p>
              </p:txBody>
            </p:sp>
            <p:sp>
              <p:nvSpPr>
                <p:cNvPr id="6161" name="Rectangle 18"/>
                <p:cNvSpPr>
                  <a:spLocks noChangeArrowheads="1"/>
                </p:cNvSpPr>
                <p:nvPr/>
              </p:nvSpPr>
              <p:spPr bwMode="auto">
                <a:xfrm>
                  <a:off x="2784" y="1344"/>
                  <a:ext cx="213" cy="24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ru-RU" sz="2400" b="1">
                      <a:latin typeface="Times New Roman" pitchFamily="18" charset="0"/>
                      <a:cs typeface="Times New Roman" pitchFamily="18" charset="0"/>
                    </a:rPr>
                    <a:t>Б</a:t>
                  </a:r>
                </a:p>
              </p:txBody>
            </p:sp>
            <p:sp>
              <p:nvSpPr>
                <p:cNvPr id="6162" name="Rectangle 19"/>
                <p:cNvSpPr>
                  <a:spLocks noChangeArrowheads="1"/>
                </p:cNvSpPr>
                <p:nvPr/>
              </p:nvSpPr>
              <p:spPr bwMode="auto">
                <a:xfrm>
                  <a:off x="3024" y="1344"/>
                  <a:ext cx="213" cy="24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ru-RU" sz="2400" b="1">
                      <a:latin typeface="Times New Roman" pitchFamily="18" charset="0"/>
                      <a:cs typeface="Times New Roman" pitchFamily="18" charset="0"/>
                    </a:rPr>
                    <a:t>В</a:t>
                  </a:r>
                </a:p>
              </p:txBody>
            </p:sp>
            <p:sp>
              <p:nvSpPr>
                <p:cNvPr id="6163" name="Rectangle 20"/>
                <p:cNvSpPr>
                  <a:spLocks noChangeArrowheads="1"/>
                </p:cNvSpPr>
                <p:nvPr/>
              </p:nvSpPr>
              <p:spPr bwMode="auto">
                <a:xfrm>
                  <a:off x="3744" y="1344"/>
                  <a:ext cx="213" cy="24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ru-RU" sz="2400" b="1">
                      <a:latin typeface="Times New Roman" pitchFamily="18" charset="0"/>
                      <a:cs typeface="Times New Roman" pitchFamily="18" charset="0"/>
                    </a:rPr>
                    <a:t>Ж</a:t>
                  </a:r>
                </a:p>
              </p:txBody>
            </p:sp>
            <p:sp>
              <p:nvSpPr>
                <p:cNvPr id="6164" name="Rectangle 21"/>
                <p:cNvSpPr>
                  <a:spLocks noChangeArrowheads="1"/>
                </p:cNvSpPr>
                <p:nvPr/>
              </p:nvSpPr>
              <p:spPr bwMode="auto">
                <a:xfrm>
                  <a:off x="3264" y="1344"/>
                  <a:ext cx="213" cy="24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ru-RU" sz="2400" b="1">
                      <a:latin typeface="Times New Roman" pitchFamily="18" charset="0"/>
                      <a:cs typeface="Times New Roman" pitchFamily="18" charset="0"/>
                    </a:rPr>
                    <a:t>Г</a:t>
                  </a:r>
                </a:p>
              </p:txBody>
            </p:sp>
            <p:sp>
              <p:nvSpPr>
                <p:cNvPr id="6165" name="Rectangle 22"/>
                <p:cNvSpPr>
                  <a:spLocks noChangeArrowheads="1"/>
                </p:cNvSpPr>
                <p:nvPr/>
              </p:nvSpPr>
              <p:spPr bwMode="auto">
                <a:xfrm>
                  <a:off x="3504" y="1344"/>
                  <a:ext cx="213" cy="24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ru-RU" sz="2400" b="1">
                      <a:latin typeface="Times New Roman" pitchFamily="18" charset="0"/>
                      <a:cs typeface="Times New Roman" pitchFamily="18" charset="0"/>
                    </a:rPr>
                    <a:t>Д</a:t>
                  </a:r>
                </a:p>
              </p:txBody>
            </p:sp>
            <p:sp>
              <p:nvSpPr>
                <p:cNvPr id="6166" name="Rectangle 23"/>
                <p:cNvSpPr>
                  <a:spLocks noChangeArrowheads="1"/>
                </p:cNvSpPr>
                <p:nvPr/>
              </p:nvSpPr>
              <p:spPr bwMode="auto">
                <a:xfrm>
                  <a:off x="2784" y="1632"/>
                  <a:ext cx="213" cy="24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ru-RU" sz="2400" b="1">
                      <a:latin typeface="Times New Roman" pitchFamily="18" charset="0"/>
                      <a:cs typeface="Times New Roman" pitchFamily="18" charset="0"/>
                    </a:rPr>
                    <a:t>Э</a:t>
                  </a:r>
                </a:p>
              </p:txBody>
            </p:sp>
            <p:sp>
              <p:nvSpPr>
                <p:cNvPr id="6167" name="Rectangle 24"/>
                <p:cNvSpPr>
                  <a:spLocks noChangeArrowheads="1"/>
                </p:cNvSpPr>
                <p:nvPr/>
              </p:nvSpPr>
              <p:spPr bwMode="auto">
                <a:xfrm>
                  <a:off x="2784" y="1632"/>
                  <a:ext cx="213" cy="24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ru-RU" sz="2400" b="1">
                      <a:latin typeface="Times New Roman" pitchFamily="18" charset="0"/>
                      <a:cs typeface="Times New Roman" pitchFamily="18" charset="0"/>
                    </a:rPr>
                    <a:t>П</a:t>
                  </a:r>
                </a:p>
              </p:txBody>
            </p:sp>
            <p:sp>
              <p:nvSpPr>
                <p:cNvPr id="6168" name="Rectangle 25"/>
                <p:cNvSpPr>
                  <a:spLocks noChangeArrowheads="1"/>
                </p:cNvSpPr>
                <p:nvPr/>
              </p:nvSpPr>
              <p:spPr bwMode="auto">
                <a:xfrm>
                  <a:off x="3024" y="1632"/>
                  <a:ext cx="213" cy="24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ru-RU" sz="2400" b="1">
                      <a:latin typeface="Times New Roman" pitchFamily="18" charset="0"/>
                      <a:cs typeface="Times New Roman" pitchFamily="18" charset="0"/>
                    </a:rPr>
                    <a:t>Ф</a:t>
                  </a:r>
                </a:p>
              </p:txBody>
            </p:sp>
            <p:sp>
              <p:nvSpPr>
                <p:cNvPr id="6169" name="Rectangle 26"/>
                <p:cNvSpPr>
                  <a:spLocks noChangeArrowheads="1"/>
                </p:cNvSpPr>
                <p:nvPr/>
              </p:nvSpPr>
              <p:spPr bwMode="auto">
                <a:xfrm>
                  <a:off x="3744" y="1632"/>
                  <a:ext cx="213" cy="24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ru-RU" sz="2400" b="1">
                      <a:latin typeface="Times New Roman" pitchFamily="18" charset="0"/>
                      <a:cs typeface="Times New Roman" pitchFamily="18" charset="0"/>
                    </a:rPr>
                    <a:t>Ш</a:t>
                  </a:r>
                </a:p>
              </p:txBody>
            </p:sp>
            <p:sp>
              <p:nvSpPr>
                <p:cNvPr id="6170" name="Rectangle 27"/>
                <p:cNvSpPr>
                  <a:spLocks noChangeArrowheads="1"/>
                </p:cNvSpPr>
                <p:nvPr/>
              </p:nvSpPr>
              <p:spPr bwMode="auto">
                <a:xfrm>
                  <a:off x="3264" y="1632"/>
                  <a:ext cx="213" cy="24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ru-RU" sz="2400" b="1">
                      <a:latin typeface="Times New Roman" pitchFamily="18" charset="0"/>
                      <a:cs typeface="Times New Roman" pitchFamily="18" charset="0"/>
                    </a:rPr>
                    <a:t>К</a:t>
                  </a:r>
                </a:p>
              </p:txBody>
            </p:sp>
            <p:sp>
              <p:nvSpPr>
                <p:cNvPr id="6171" name="Rectangle 28"/>
                <p:cNvSpPr>
                  <a:spLocks noChangeArrowheads="1"/>
                </p:cNvSpPr>
                <p:nvPr/>
              </p:nvSpPr>
              <p:spPr bwMode="auto">
                <a:xfrm>
                  <a:off x="3504" y="1632"/>
                  <a:ext cx="213" cy="24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ru-RU" sz="2400" b="1">
                      <a:latin typeface="Times New Roman" pitchFamily="18" charset="0"/>
                      <a:cs typeface="Times New Roman" pitchFamily="18" charset="0"/>
                    </a:rPr>
                    <a:t>Т</a:t>
                  </a:r>
                </a:p>
              </p:txBody>
            </p:sp>
          </p:grpSp>
          <p:grpSp>
            <p:nvGrpSpPr>
              <p:cNvPr id="5" name="Group 29"/>
              <p:cNvGrpSpPr>
                <a:grpSpLocks/>
              </p:cNvGrpSpPr>
              <p:nvPr/>
            </p:nvGrpSpPr>
            <p:grpSpPr bwMode="auto">
              <a:xfrm>
                <a:off x="4128" y="672"/>
                <a:ext cx="196" cy="480"/>
                <a:chOff x="4272" y="650"/>
                <a:chExt cx="196" cy="480"/>
              </a:xfrm>
            </p:grpSpPr>
            <p:sp>
              <p:nvSpPr>
                <p:cNvPr id="6158" name="Rectangle 30"/>
                <p:cNvSpPr>
                  <a:spLocks noChangeArrowheads="1"/>
                </p:cNvSpPr>
                <p:nvPr/>
              </p:nvSpPr>
              <p:spPr bwMode="auto">
                <a:xfrm>
                  <a:off x="4272" y="650"/>
                  <a:ext cx="196" cy="21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ru-RU" sz="2400" b="1">
                      <a:latin typeface="Times New Roman" pitchFamily="18" charset="0"/>
                      <a:cs typeface="Times New Roman" pitchFamily="18" charset="0"/>
                    </a:rPr>
                    <a:t>З</a:t>
                  </a:r>
                </a:p>
              </p:txBody>
            </p:sp>
            <p:sp>
              <p:nvSpPr>
                <p:cNvPr id="6159" name="Rectangle 31"/>
                <p:cNvSpPr>
                  <a:spLocks noChangeArrowheads="1"/>
                </p:cNvSpPr>
                <p:nvPr/>
              </p:nvSpPr>
              <p:spPr bwMode="auto">
                <a:xfrm>
                  <a:off x="4272" y="912"/>
                  <a:ext cx="196" cy="21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ru-RU" sz="2400" b="1">
                      <a:latin typeface="Times New Roman" pitchFamily="18" charset="0"/>
                      <a:cs typeface="Times New Roman" pitchFamily="18" charset="0"/>
                    </a:rPr>
                    <a:t>С</a:t>
                  </a:r>
                </a:p>
              </p:txBody>
            </p:sp>
          </p:grpSp>
        </p:grpSp>
      </p:grpSp>
      <p:sp>
        <p:nvSpPr>
          <p:cNvPr id="35874" name="Rectangle 34"/>
          <p:cNvSpPr>
            <a:spLocks noChangeArrowheads="1"/>
          </p:cNvSpPr>
          <p:nvPr/>
        </p:nvSpPr>
        <p:spPr bwMode="auto">
          <a:xfrm>
            <a:off x="533400" y="4953000"/>
            <a:ext cx="2514600" cy="1143000"/>
          </a:xfrm>
          <a:prstGeom prst="rect">
            <a:avLst/>
          </a:prstGeom>
          <a:gradFill rotWithShape="1">
            <a:gsLst>
              <a:gs pos="0">
                <a:srgbClr val="2D2DFF"/>
              </a:gs>
              <a:gs pos="50000">
                <a:schemeClr val="bg1"/>
              </a:gs>
              <a:gs pos="100000">
                <a:srgbClr val="2D2DFF"/>
              </a:gs>
            </a:gsLst>
            <a:lin ang="5400000" scaled="1"/>
          </a:gradFill>
          <a:ln w="57150">
            <a:solidFill>
              <a:srgbClr val="2D2D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Подобрать </a:t>
            </a:r>
          </a:p>
          <a:p>
            <a:pPr algn="ctr">
              <a:defRPr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однокоренные </a:t>
            </a:r>
          </a:p>
          <a:p>
            <a:pPr algn="ctr">
              <a:defRPr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 слова</a:t>
            </a:r>
          </a:p>
        </p:txBody>
      </p:sp>
      <p:sp>
        <p:nvSpPr>
          <p:cNvPr id="35875" name="AutoShape 35"/>
          <p:cNvSpPr>
            <a:spLocks noChangeArrowheads="1"/>
          </p:cNvSpPr>
          <p:nvPr/>
        </p:nvSpPr>
        <p:spPr bwMode="auto">
          <a:xfrm>
            <a:off x="3048000" y="4343400"/>
            <a:ext cx="2971800" cy="22098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66CCFF"/>
              </a:gs>
              <a:gs pos="50000">
                <a:schemeClr val="bg1"/>
              </a:gs>
              <a:gs pos="100000">
                <a:srgbClr val="66CCFF"/>
              </a:gs>
            </a:gsLst>
            <a:lin ang="0" scaled="1"/>
          </a:gra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моро</a:t>
            </a:r>
            <a:r>
              <a:rPr lang="ru-RU" sz="24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- моро</a:t>
            </a:r>
            <a:r>
              <a:rPr lang="ru-RU" sz="24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24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ло</a:t>
            </a:r>
            <a:r>
              <a:rPr lang="ru-RU" sz="24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ка - ло</a:t>
            </a:r>
            <a:r>
              <a:rPr lang="ru-RU" sz="24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ечка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3002" r="12285"/>
          <a:stretch>
            <a:fillRect/>
          </a:stretch>
        </p:blipFill>
        <p:spPr bwMode="auto">
          <a:xfrm>
            <a:off x="0" y="0"/>
            <a:ext cx="972108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4598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763688" y="476672"/>
            <a:ext cx="5689600" cy="769441"/>
          </a:xfrm>
          <a:prstGeom prst="rect">
            <a:avLst/>
          </a:prstGeom>
          <a:noFill/>
          <a:ln w="57150">
            <a:solidFill>
              <a:srgbClr val="F9340D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!Правило проверки!</a:t>
            </a:r>
          </a:p>
        </p:txBody>
      </p:sp>
      <p:sp>
        <p:nvSpPr>
          <p:cNvPr id="7" name="AutoShape 12" descr="Пергамент"/>
          <p:cNvSpPr>
            <a:spLocks noChangeArrowheads="1"/>
          </p:cNvSpPr>
          <p:nvPr/>
        </p:nvSpPr>
        <p:spPr bwMode="auto">
          <a:xfrm>
            <a:off x="4933058" y="1341860"/>
            <a:ext cx="3889375" cy="5183187"/>
          </a:xfrm>
          <a:prstGeom prst="foldedCorner">
            <a:avLst>
              <a:gd name="adj" fmla="val 12500"/>
            </a:avLst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2000">
              <a:solidFill>
                <a:srgbClr val="A90B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13" descr="Пергамент"/>
          <p:cNvSpPr>
            <a:spLocks noChangeArrowheads="1"/>
          </p:cNvSpPr>
          <p:nvPr/>
        </p:nvSpPr>
        <p:spPr bwMode="auto">
          <a:xfrm>
            <a:off x="251520" y="1341860"/>
            <a:ext cx="4321175" cy="5111750"/>
          </a:xfrm>
          <a:prstGeom prst="foldedCorner">
            <a:avLst>
              <a:gd name="adj" fmla="val 12500"/>
            </a:avLst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996633"/>
              </a:solidFill>
            </a:endParaRPr>
          </a:p>
        </p:txBody>
      </p:sp>
      <p:pic>
        <p:nvPicPr>
          <p:cNvPr id="9" name="Picture 14" descr="261_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908" y="1916535"/>
            <a:ext cx="619125" cy="466725"/>
          </a:xfrm>
          <a:prstGeom prst="rect">
            <a:avLst/>
          </a:prstGeom>
          <a:noFill/>
        </p:spPr>
      </p:pic>
      <p:pic>
        <p:nvPicPr>
          <p:cNvPr id="10" name="Picture 16" descr="0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295" y="1916535"/>
            <a:ext cx="476250" cy="476250"/>
          </a:xfrm>
          <a:prstGeom prst="rect">
            <a:avLst/>
          </a:prstGeom>
          <a:noFill/>
        </p:spPr>
      </p:pic>
      <p:pic>
        <p:nvPicPr>
          <p:cNvPr id="11" name="Picture 17" descr="06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295" y="3142085"/>
            <a:ext cx="952500" cy="476250"/>
          </a:xfrm>
          <a:prstGeom prst="rect">
            <a:avLst/>
          </a:prstGeom>
          <a:noFill/>
        </p:spPr>
      </p:pic>
      <p:sp>
        <p:nvSpPr>
          <p:cNvPr id="12" name="Text Box 37"/>
          <p:cNvSpPr txBox="1">
            <a:spLocks noChangeArrowheads="1"/>
          </p:cNvSpPr>
          <p:nvPr/>
        </p:nvSpPr>
        <p:spPr bwMode="auto">
          <a:xfrm>
            <a:off x="395983" y="2708697"/>
            <a:ext cx="1081087" cy="646331"/>
          </a:xfrm>
          <a:prstGeom prst="rect">
            <a:avLst/>
          </a:prstGeom>
          <a:noFill/>
          <a:ln w="9525">
            <a:solidFill>
              <a:srgbClr val="A90B38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>
                <a:latin typeface="Times New Roman" pitchFamily="18" charset="0"/>
                <a:cs typeface="Times New Roman" pitchFamily="18" charset="0"/>
              </a:rPr>
              <a:t>Хле.</a:t>
            </a:r>
          </a:p>
        </p:txBody>
      </p:sp>
      <p:sp>
        <p:nvSpPr>
          <p:cNvPr id="13" name="Text Box 38"/>
          <p:cNvSpPr txBox="1">
            <a:spLocks noChangeArrowheads="1"/>
          </p:cNvSpPr>
          <p:nvPr/>
        </p:nvSpPr>
        <p:spPr bwMode="auto">
          <a:xfrm>
            <a:off x="1404045" y="2637260"/>
            <a:ext cx="5048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solidFill>
                  <a:srgbClr val="FC3E1E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Text Box 41"/>
          <p:cNvSpPr txBox="1">
            <a:spLocks noChangeArrowheads="1"/>
          </p:cNvSpPr>
          <p:nvPr/>
        </p:nvSpPr>
        <p:spPr bwMode="auto">
          <a:xfrm>
            <a:off x="1332608" y="2134022"/>
            <a:ext cx="5048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42"/>
          <p:cNvSpPr txBox="1">
            <a:spLocks noChangeArrowheads="1"/>
          </p:cNvSpPr>
          <p:nvPr/>
        </p:nvSpPr>
        <p:spPr bwMode="auto">
          <a:xfrm>
            <a:off x="1404045" y="2997622"/>
            <a:ext cx="5048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20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ine 50"/>
          <p:cNvSpPr>
            <a:spLocks noChangeShapeType="1"/>
          </p:cNvSpPr>
          <p:nvPr/>
        </p:nvSpPr>
        <p:spPr bwMode="auto">
          <a:xfrm flipH="1" flipV="1">
            <a:off x="1764408" y="2492797"/>
            <a:ext cx="1655762" cy="792163"/>
          </a:xfrm>
          <a:prstGeom prst="line">
            <a:avLst/>
          </a:prstGeom>
          <a:noFill/>
          <a:ln w="57150">
            <a:solidFill>
              <a:srgbClr val="FC3E1E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" name="Text Box 51"/>
          <p:cNvSpPr txBox="1">
            <a:spLocks noChangeArrowheads="1"/>
          </p:cNvSpPr>
          <p:nvPr/>
        </p:nvSpPr>
        <p:spPr bwMode="auto">
          <a:xfrm>
            <a:off x="395983" y="5445547"/>
            <a:ext cx="792162" cy="646331"/>
          </a:xfrm>
          <a:prstGeom prst="rect">
            <a:avLst/>
          </a:prstGeom>
          <a:noFill/>
          <a:ln w="9525">
            <a:solidFill>
              <a:srgbClr val="A90B38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Зу.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52"/>
          <p:cNvSpPr txBox="1">
            <a:spLocks noChangeArrowheads="1"/>
          </p:cNvSpPr>
          <p:nvPr/>
        </p:nvSpPr>
        <p:spPr bwMode="auto">
          <a:xfrm>
            <a:off x="1188145" y="5085185"/>
            <a:ext cx="5048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53"/>
          <p:cNvSpPr txBox="1">
            <a:spLocks noChangeArrowheads="1"/>
          </p:cNvSpPr>
          <p:nvPr/>
        </p:nvSpPr>
        <p:spPr bwMode="auto">
          <a:xfrm>
            <a:off x="1188145" y="5734472"/>
            <a:ext cx="5048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54"/>
          <p:cNvSpPr txBox="1">
            <a:spLocks noChangeArrowheads="1"/>
          </p:cNvSpPr>
          <p:nvPr/>
        </p:nvSpPr>
        <p:spPr bwMode="auto">
          <a:xfrm>
            <a:off x="1188319" y="5589662"/>
            <a:ext cx="5048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rgbClr val="FC3E1E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5"/>
          <p:cNvSpPr txBox="1">
            <a:spLocks noChangeArrowheads="1"/>
          </p:cNvSpPr>
          <p:nvPr/>
        </p:nvSpPr>
        <p:spPr bwMode="auto">
          <a:xfrm>
            <a:off x="684908" y="4150147"/>
            <a:ext cx="1871662" cy="523220"/>
          </a:xfrm>
          <a:prstGeom prst="rect">
            <a:avLst/>
          </a:prstGeom>
          <a:noFill/>
          <a:ln w="9525">
            <a:solidFill>
              <a:srgbClr val="A90B38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Нет  зу</a:t>
            </a:r>
            <a:r>
              <a:rPr lang="ru-RU" sz="2800">
                <a:solidFill>
                  <a:srgbClr val="FC3E1E"/>
                </a:solidFill>
                <a:latin typeface="Times New Roman" pitchFamily="18" charset="0"/>
                <a:cs typeface="Times New Roman" pitchFamily="18" charset="0"/>
              </a:rPr>
              <a:t>ба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Line 56"/>
          <p:cNvSpPr>
            <a:spLocks noChangeShapeType="1"/>
          </p:cNvSpPr>
          <p:nvPr/>
        </p:nvSpPr>
        <p:spPr bwMode="auto">
          <a:xfrm flipH="1">
            <a:off x="1619945" y="4508922"/>
            <a:ext cx="431800" cy="865188"/>
          </a:xfrm>
          <a:prstGeom prst="line">
            <a:avLst/>
          </a:prstGeom>
          <a:noFill/>
          <a:ln w="57150">
            <a:solidFill>
              <a:srgbClr val="FC3E1E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" name="Text Box 57"/>
          <p:cNvSpPr txBox="1">
            <a:spLocks noChangeArrowheads="1"/>
          </p:cNvSpPr>
          <p:nvPr/>
        </p:nvSpPr>
        <p:spPr bwMode="auto">
          <a:xfrm>
            <a:off x="6012558" y="2205460"/>
            <a:ext cx="1223962" cy="646331"/>
          </a:xfrm>
          <a:prstGeom prst="rect">
            <a:avLst/>
          </a:prstGeom>
          <a:noFill/>
          <a:ln w="9525">
            <a:solidFill>
              <a:srgbClr val="A90B38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Гла.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58"/>
          <p:cNvSpPr txBox="1">
            <a:spLocks noChangeArrowheads="1"/>
          </p:cNvSpPr>
          <p:nvPr/>
        </p:nvSpPr>
        <p:spPr bwMode="auto">
          <a:xfrm>
            <a:off x="7165083" y="2205460"/>
            <a:ext cx="5048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FC3E1E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59"/>
          <p:cNvSpPr txBox="1">
            <a:spLocks noChangeArrowheads="1"/>
          </p:cNvSpPr>
          <p:nvPr/>
        </p:nvSpPr>
        <p:spPr bwMode="auto">
          <a:xfrm>
            <a:off x="7380983" y="1700635"/>
            <a:ext cx="5048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20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60"/>
          <p:cNvSpPr txBox="1">
            <a:spLocks noChangeArrowheads="1"/>
          </p:cNvSpPr>
          <p:nvPr/>
        </p:nvSpPr>
        <p:spPr bwMode="auto">
          <a:xfrm>
            <a:off x="7380983" y="2492797"/>
            <a:ext cx="5048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61"/>
          <p:cNvSpPr txBox="1">
            <a:spLocks noChangeArrowheads="1"/>
          </p:cNvSpPr>
          <p:nvPr/>
        </p:nvSpPr>
        <p:spPr bwMode="auto">
          <a:xfrm>
            <a:off x="6877745" y="3284960"/>
            <a:ext cx="1511300" cy="584775"/>
          </a:xfrm>
          <a:prstGeom prst="rect">
            <a:avLst/>
          </a:prstGeom>
          <a:noFill/>
          <a:ln w="9525">
            <a:solidFill>
              <a:srgbClr val="A90B38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Гла</a:t>
            </a:r>
            <a:r>
              <a:rPr lang="ru-RU" sz="3200">
                <a:solidFill>
                  <a:srgbClr val="FC3E1E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endParaRPr lang="ru-RU" sz="2400">
              <a:solidFill>
                <a:srgbClr val="FC3E1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63" descr="sapog%20kombin%20uft-kirza%20gvozd101_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7520" y="5590010"/>
            <a:ext cx="487363" cy="649287"/>
          </a:xfrm>
          <a:prstGeom prst="rect">
            <a:avLst/>
          </a:prstGeom>
          <a:noFill/>
        </p:spPr>
      </p:pic>
      <p:pic>
        <p:nvPicPr>
          <p:cNvPr id="29" name="Picture 64" descr="sapog%20kombin%20uft-kirza%20gvozd101_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5220" y="4005685"/>
            <a:ext cx="539750" cy="719137"/>
          </a:xfrm>
          <a:prstGeom prst="rect">
            <a:avLst/>
          </a:prstGeom>
          <a:noFill/>
        </p:spPr>
      </p:pic>
      <p:sp>
        <p:nvSpPr>
          <p:cNvPr id="30" name="Text Box 65"/>
          <p:cNvSpPr txBox="1">
            <a:spLocks noChangeArrowheads="1"/>
          </p:cNvSpPr>
          <p:nvPr/>
        </p:nvSpPr>
        <p:spPr bwMode="auto">
          <a:xfrm>
            <a:off x="6372920" y="4221585"/>
            <a:ext cx="1368425" cy="646331"/>
          </a:xfrm>
          <a:prstGeom prst="rect">
            <a:avLst/>
          </a:prstGeom>
          <a:noFill/>
          <a:ln w="9525">
            <a:solidFill>
              <a:srgbClr val="A90B38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Сапо. 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66"/>
          <p:cNvSpPr txBox="1">
            <a:spLocks noChangeArrowheads="1"/>
          </p:cNvSpPr>
          <p:nvPr/>
        </p:nvSpPr>
        <p:spPr bwMode="auto">
          <a:xfrm>
            <a:off x="7741345" y="4077122"/>
            <a:ext cx="5048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FC3E1E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67" descr="sapog%20kombin%20uft-kirza%20gvozd101_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9320" y="5590010"/>
            <a:ext cx="487363" cy="649287"/>
          </a:xfrm>
          <a:prstGeom prst="rect">
            <a:avLst/>
          </a:prstGeom>
          <a:noFill/>
        </p:spPr>
      </p:pic>
      <p:sp>
        <p:nvSpPr>
          <p:cNvPr id="33" name="Text Box 68"/>
          <p:cNvSpPr txBox="1">
            <a:spLocks noChangeArrowheads="1"/>
          </p:cNvSpPr>
          <p:nvPr/>
        </p:nvSpPr>
        <p:spPr bwMode="auto">
          <a:xfrm>
            <a:off x="6301483" y="5661447"/>
            <a:ext cx="1871662" cy="646331"/>
          </a:xfrm>
          <a:prstGeom prst="rect">
            <a:avLst/>
          </a:prstGeom>
          <a:noFill/>
          <a:ln w="9525">
            <a:solidFill>
              <a:srgbClr val="A90B38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Сапо</a:t>
            </a:r>
            <a:r>
              <a:rPr lang="ru-RU" sz="3600">
                <a:solidFill>
                  <a:srgbClr val="FC3E1E"/>
                </a:solidFill>
                <a:latin typeface="Times New Roman" pitchFamily="18" charset="0"/>
                <a:cs typeface="Times New Roman" pitchFamily="18" charset="0"/>
              </a:rPr>
              <a:t>ги </a:t>
            </a:r>
            <a:endParaRPr lang="ru-RU" sz="2800">
              <a:solidFill>
                <a:srgbClr val="FC3E1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Line 69"/>
          <p:cNvSpPr>
            <a:spLocks noChangeShapeType="1"/>
          </p:cNvSpPr>
          <p:nvPr/>
        </p:nvSpPr>
        <p:spPr bwMode="auto">
          <a:xfrm flipV="1">
            <a:off x="7596883" y="4869285"/>
            <a:ext cx="0" cy="936625"/>
          </a:xfrm>
          <a:prstGeom prst="line">
            <a:avLst/>
          </a:prstGeom>
          <a:noFill/>
          <a:ln w="57150">
            <a:solidFill>
              <a:srgbClr val="FC3E1E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35" name="Group 77"/>
          <p:cNvGrpSpPr>
            <a:grpSpLocks/>
          </p:cNvGrpSpPr>
          <p:nvPr/>
        </p:nvGrpSpPr>
        <p:grpSpPr bwMode="auto">
          <a:xfrm>
            <a:off x="2772471" y="4293022"/>
            <a:ext cx="1295401" cy="1346200"/>
            <a:chOff x="476" y="2477"/>
            <a:chExt cx="816" cy="848"/>
          </a:xfrm>
        </p:grpSpPr>
        <p:sp>
          <p:nvSpPr>
            <p:cNvPr id="38" name="AutoShape 75"/>
            <p:cNvSpPr>
              <a:spLocks noChangeArrowheads="1"/>
            </p:cNvSpPr>
            <p:nvPr/>
          </p:nvSpPr>
          <p:spPr bwMode="auto">
            <a:xfrm>
              <a:off x="567" y="2659"/>
              <a:ext cx="725" cy="454"/>
            </a:xfrm>
            <a:prstGeom prst="pentagon">
              <a:avLst/>
            </a:prstGeom>
            <a:solidFill>
              <a:srgbClr val="A90B3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" name="Freeform 76"/>
            <p:cNvSpPr>
              <a:spLocks/>
            </p:cNvSpPr>
            <p:nvPr/>
          </p:nvSpPr>
          <p:spPr bwMode="auto">
            <a:xfrm rot="3197952">
              <a:off x="459" y="2494"/>
              <a:ext cx="848" cy="813"/>
            </a:xfrm>
            <a:custGeom>
              <a:avLst/>
              <a:gdLst/>
              <a:ahLst/>
              <a:cxnLst>
                <a:cxn ang="0">
                  <a:pos x="192" y="700"/>
                </a:cxn>
                <a:cxn ang="0">
                  <a:pos x="120" y="644"/>
                </a:cxn>
                <a:cxn ang="0">
                  <a:pos x="72" y="612"/>
                </a:cxn>
                <a:cxn ang="0">
                  <a:pos x="16" y="540"/>
                </a:cxn>
                <a:cxn ang="0">
                  <a:pos x="0" y="492"/>
                </a:cxn>
                <a:cxn ang="0">
                  <a:pos x="8" y="436"/>
                </a:cxn>
                <a:cxn ang="0">
                  <a:pos x="32" y="420"/>
                </a:cxn>
                <a:cxn ang="0">
                  <a:pos x="120" y="356"/>
                </a:cxn>
                <a:cxn ang="0">
                  <a:pos x="192" y="316"/>
                </a:cxn>
                <a:cxn ang="0">
                  <a:pos x="224" y="244"/>
                </a:cxn>
                <a:cxn ang="0">
                  <a:pos x="232" y="132"/>
                </a:cxn>
                <a:cxn ang="0">
                  <a:pos x="256" y="116"/>
                </a:cxn>
                <a:cxn ang="0">
                  <a:pos x="264" y="92"/>
                </a:cxn>
                <a:cxn ang="0">
                  <a:pos x="384" y="4"/>
                </a:cxn>
                <a:cxn ang="0">
                  <a:pos x="600" y="20"/>
                </a:cxn>
                <a:cxn ang="0">
                  <a:pos x="704" y="52"/>
                </a:cxn>
                <a:cxn ang="0">
                  <a:pos x="800" y="44"/>
                </a:cxn>
                <a:cxn ang="0">
                  <a:pos x="848" y="12"/>
                </a:cxn>
                <a:cxn ang="0">
                  <a:pos x="744" y="28"/>
                </a:cxn>
                <a:cxn ang="0">
                  <a:pos x="632" y="68"/>
                </a:cxn>
                <a:cxn ang="0">
                  <a:pos x="576" y="188"/>
                </a:cxn>
                <a:cxn ang="0">
                  <a:pos x="520" y="284"/>
                </a:cxn>
                <a:cxn ang="0">
                  <a:pos x="472" y="316"/>
                </a:cxn>
                <a:cxn ang="0">
                  <a:pos x="408" y="324"/>
                </a:cxn>
                <a:cxn ang="0">
                  <a:pos x="384" y="340"/>
                </a:cxn>
                <a:cxn ang="0">
                  <a:pos x="352" y="348"/>
                </a:cxn>
                <a:cxn ang="0">
                  <a:pos x="344" y="372"/>
                </a:cxn>
                <a:cxn ang="0">
                  <a:pos x="272" y="404"/>
                </a:cxn>
                <a:cxn ang="0">
                  <a:pos x="240" y="476"/>
                </a:cxn>
                <a:cxn ang="0">
                  <a:pos x="216" y="556"/>
                </a:cxn>
                <a:cxn ang="0">
                  <a:pos x="200" y="604"/>
                </a:cxn>
                <a:cxn ang="0">
                  <a:pos x="160" y="780"/>
                </a:cxn>
                <a:cxn ang="0">
                  <a:pos x="112" y="804"/>
                </a:cxn>
                <a:cxn ang="0">
                  <a:pos x="112" y="740"/>
                </a:cxn>
                <a:cxn ang="0">
                  <a:pos x="192" y="708"/>
                </a:cxn>
                <a:cxn ang="0">
                  <a:pos x="400" y="724"/>
                </a:cxn>
                <a:cxn ang="0">
                  <a:pos x="424" y="740"/>
                </a:cxn>
                <a:cxn ang="0">
                  <a:pos x="552" y="756"/>
                </a:cxn>
                <a:cxn ang="0">
                  <a:pos x="648" y="740"/>
                </a:cxn>
                <a:cxn ang="0">
                  <a:pos x="696" y="708"/>
                </a:cxn>
                <a:cxn ang="0">
                  <a:pos x="752" y="548"/>
                </a:cxn>
                <a:cxn ang="0">
                  <a:pos x="784" y="340"/>
                </a:cxn>
                <a:cxn ang="0">
                  <a:pos x="776" y="164"/>
                </a:cxn>
                <a:cxn ang="0">
                  <a:pos x="648" y="44"/>
                </a:cxn>
                <a:cxn ang="0">
                  <a:pos x="640" y="508"/>
                </a:cxn>
                <a:cxn ang="0">
                  <a:pos x="488" y="588"/>
                </a:cxn>
                <a:cxn ang="0">
                  <a:pos x="352" y="596"/>
                </a:cxn>
                <a:cxn ang="0">
                  <a:pos x="216" y="620"/>
                </a:cxn>
                <a:cxn ang="0">
                  <a:pos x="176" y="652"/>
                </a:cxn>
                <a:cxn ang="0">
                  <a:pos x="160" y="676"/>
                </a:cxn>
                <a:cxn ang="0">
                  <a:pos x="136" y="692"/>
                </a:cxn>
                <a:cxn ang="0">
                  <a:pos x="120" y="796"/>
                </a:cxn>
              </a:cxnLst>
              <a:rect l="0" t="0" r="r" b="b"/>
              <a:pathLst>
                <a:path w="848" h="813">
                  <a:moveTo>
                    <a:pt x="192" y="700"/>
                  </a:moveTo>
                  <a:cubicBezTo>
                    <a:pt x="126" y="678"/>
                    <a:pt x="228" y="716"/>
                    <a:pt x="120" y="644"/>
                  </a:cubicBezTo>
                  <a:cubicBezTo>
                    <a:pt x="104" y="633"/>
                    <a:pt x="72" y="612"/>
                    <a:pt x="72" y="612"/>
                  </a:cubicBezTo>
                  <a:cubicBezTo>
                    <a:pt x="52" y="582"/>
                    <a:pt x="30" y="575"/>
                    <a:pt x="16" y="540"/>
                  </a:cubicBezTo>
                  <a:cubicBezTo>
                    <a:pt x="10" y="524"/>
                    <a:pt x="0" y="492"/>
                    <a:pt x="0" y="492"/>
                  </a:cubicBezTo>
                  <a:cubicBezTo>
                    <a:pt x="3" y="473"/>
                    <a:pt x="0" y="453"/>
                    <a:pt x="8" y="436"/>
                  </a:cubicBezTo>
                  <a:cubicBezTo>
                    <a:pt x="12" y="427"/>
                    <a:pt x="25" y="427"/>
                    <a:pt x="32" y="420"/>
                  </a:cubicBezTo>
                  <a:cubicBezTo>
                    <a:pt x="74" y="378"/>
                    <a:pt x="54" y="378"/>
                    <a:pt x="120" y="356"/>
                  </a:cubicBezTo>
                  <a:cubicBezTo>
                    <a:pt x="146" y="347"/>
                    <a:pt x="192" y="316"/>
                    <a:pt x="192" y="316"/>
                  </a:cubicBezTo>
                  <a:cubicBezTo>
                    <a:pt x="201" y="290"/>
                    <a:pt x="215" y="270"/>
                    <a:pt x="224" y="244"/>
                  </a:cubicBezTo>
                  <a:cubicBezTo>
                    <a:pt x="227" y="207"/>
                    <a:pt x="223" y="168"/>
                    <a:pt x="232" y="132"/>
                  </a:cubicBezTo>
                  <a:cubicBezTo>
                    <a:pt x="234" y="123"/>
                    <a:pt x="250" y="124"/>
                    <a:pt x="256" y="116"/>
                  </a:cubicBezTo>
                  <a:cubicBezTo>
                    <a:pt x="261" y="109"/>
                    <a:pt x="259" y="99"/>
                    <a:pt x="264" y="92"/>
                  </a:cubicBezTo>
                  <a:cubicBezTo>
                    <a:pt x="295" y="52"/>
                    <a:pt x="336" y="20"/>
                    <a:pt x="384" y="4"/>
                  </a:cubicBezTo>
                  <a:cubicBezTo>
                    <a:pt x="456" y="11"/>
                    <a:pt x="528" y="10"/>
                    <a:pt x="600" y="20"/>
                  </a:cubicBezTo>
                  <a:cubicBezTo>
                    <a:pt x="632" y="24"/>
                    <a:pt x="671" y="44"/>
                    <a:pt x="704" y="52"/>
                  </a:cubicBezTo>
                  <a:cubicBezTo>
                    <a:pt x="736" y="49"/>
                    <a:pt x="769" y="53"/>
                    <a:pt x="800" y="44"/>
                  </a:cubicBezTo>
                  <a:cubicBezTo>
                    <a:pt x="819" y="39"/>
                    <a:pt x="848" y="12"/>
                    <a:pt x="848" y="12"/>
                  </a:cubicBezTo>
                  <a:cubicBezTo>
                    <a:pt x="811" y="0"/>
                    <a:pt x="781" y="18"/>
                    <a:pt x="744" y="28"/>
                  </a:cubicBezTo>
                  <a:cubicBezTo>
                    <a:pt x="698" y="41"/>
                    <a:pt x="670" y="43"/>
                    <a:pt x="632" y="68"/>
                  </a:cubicBezTo>
                  <a:cubicBezTo>
                    <a:pt x="617" y="113"/>
                    <a:pt x="597" y="146"/>
                    <a:pt x="576" y="188"/>
                  </a:cubicBezTo>
                  <a:cubicBezTo>
                    <a:pt x="563" y="214"/>
                    <a:pt x="544" y="268"/>
                    <a:pt x="520" y="284"/>
                  </a:cubicBezTo>
                  <a:cubicBezTo>
                    <a:pt x="504" y="295"/>
                    <a:pt x="488" y="305"/>
                    <a:pt x="472" y="316"/>
                  </a:cubicBezTo>
                  <a:cubicBezTo>
                    <a:pt x="454" y="328"/>
                    <a:pt x="429" y="321"/>
                    <a:pt x="408" y="324"/>
                  </a:cubicBezTo>
                  <a:cubicBezTo>
                    <a:pt x="400" y="329"/>
                    <a:pt x="393" y="336"/>
                    <a:pt x="384" y="340"/>
                  </a:cubicBezTo>
                  <a:cubicBezTo>
                    <a:pt x="374" y="344"/>
                    <a:pt x="361" y="341"/>
                    <a:pt x="352" y="348"/>
                  </a:cubicBezTo>
                  <a:cubicBezTo>
                    <a:pt x="345" y="353"/>
                    <a:pt x="351" y="367"/>
                    <a:pt x="344" y="372"/>
                  </a:cubicBezTo>
                  <a:cubicBezTo>
                    <a:pt x="323" y="387"/>
                    <a:pt x="294" y="389"/>
                    <a:pt x="272" y="404"/>
                  </a:cubicBezTo>
                  <a:cubicBezTo>
                    <a:pt x="253" y="461"/>
                    <a:pt x="265" y="438"/>
                    <a:pt x="240" y="476"/>
                  </a:cubicBezTo>
                  <a:cubicBezTo>
                    <a:pt x="228" y="524"/>
                    <a:pt x="235" y="498"/>
                    <a:pt x="216" y="556"/>
                  </a:cubicBezTo>
                  <a:cubicBezTo>
                    <a:pt x="211" y="572"/>
                    <a:pt x="200" y="604"/>
                    <a:pt x="200" y="604"/>
                  </a:cubicBezTo>
                  <a:cubicBezTo>
                    <a:pt x="197" y="651"/>
                    <a:pt x="219" y="750"/>
                    <a:pt x="160" y="780"/>
                  </a:cubicBezTo>
                  <a:cubicBezTo>
                    <a:pt x="94" y="813"/>
                    <a:pt x="181" y="758"/>
                    <a:pt x="112" y="804"/>
                  </a:cubicBezTo>
                  <a:cubicBezTo>
                    <a:pt x="69" y="790"/>
                    <a:pt x="85" y="767"/>
                    <a:pt x="112" y="740"/>
                  </a:cubicBezTo>
                  <a:cubicBezTo>
                    <a:pt x="133" y="719"/>
                    <a:pt x="165" y="715"/>
                    <a:pt x="192" y="708"/>
                  </a:cubicBezTo>
                  <a:cubicBezTo>
                    <a:pt x="196" y="708"/>
                    <a:pt x="379" y="719"/>
                    <a:pt x="400" y="724"/>
                  </a:cubicBezTo>
                  <a:cubicBezTo>
                    <a:pt x="409" y="726"/>
                    <a:pt x="415" y="737"/>
                    <a:pt x="424" y="740"/>
                  </a:cubicBezTo>
                  <a:cubicBezTo>
                    <a:pt x="450" y="750"/>
                    <a:pt x="542" y="755"/>
                    <a:pt x="552" y="756"/>
                  </a:cubicBezTo>
                  <a:cubicBezTo>
                    <a:pt x="565" y="755"/>
                    <a:pt x="625" y="753"/>
                    <a:pt x="648" y="740"/>
                  </a:cubicBezTo>
                  <a:cubicBezTo>
                    <a:pt x="665" y="731"/>
                    <a:pt x="696" y="708"/>
                    <a:pt x="696" y="708"/>
                  </a:cubicBezTo>
                  <a:cubicBezTo>
                    <a:pt x="734" y="652"/>
                    <a:pt x="739" y="615"/>
                    <a:pt x="752" y="548"/>
                  </a:cubicBezTo>
                  <a:cubicBezTo>
                    <a:pt x="756" y="468"/>
                    <a:pt x="742" y="403"/>
                    <a:pt x="784" y="340"/>
                  </a:cubicBezTo>
                  <a:cubicBezTo>
                    <a:pt x="781" y="281"/>
                    <a:pt x="781" y="223"/>
                    <a:pt x="776" y="164"/>
                  </a:cubicBezTo>
                  <a:cubicBezTo>
                    <a:pt x="773" y="124"/>
                    <a:pt x="679" y="75"/>
                    <a:pt x="648" y="44"/>
                  </a:cubicBezTo>
                  <a:cubicBezTo>
                    <a:pt x="645" y="199"/>
                    <a:pt x="647" y="353"/>
                    <a:pt x="640" y="508"/>
                  </a:cubicBezTo>
                  <a:cubicBezTo>
                    <a:pt x="636" y="589"/>
                    <a:pt x="548" y="583"/>
                    <a:pt x="488" y="588"/>
                  </a:cubicBezTo>
                  <a:cubicBezTo>
                    <a:pt x="443" y="592"/>
                    <a:pt x="397" y="593"/>
                    <a:pt x="352" y="596"/>
                  </a:cubicBezTo>
                  <a:cubicBezTo>
                    <a:pt x="308" y="611"/>
                    <a:pt x="262" y="614"/>
                    <a:pt x="216" y="620"/>
                  </a:cubicBezTo>
                  <a:cubicBezTo>
                    <a:pt x="170" y="689"/>
                    <a:pt x="231" y="608"/>
                    <a:pt x="176" y="652"/>
                  </a:cubicBezTo>
                  <a:cubicBezTo>
                    <a:pt x="168" y="658"/>
                    <a:pt x="167" y="669"/>
                    <a:pt x="160" y="676"/>
                  </a:cubicBezTo>
                  <a:cubicBezTo>
                    <a:pt x="153" y="683"/>
                    <a:pt x="144" y="687"/>
                    <a:pt x="136" y="692"/>
                  </a:cubicBezTo>
                  <a:cubicBezTo>
                    <a:pt x="114" y="758"/>
                    <a:pt x="120" y="723"/>
                    <a:pt x="120" y="796"/>
                  </a:cubicBezTo>
                </a:path>
              </a:pathLst>
            </a:custGeom>
            <a:solidFill>
              <a:srgbClr val="FC3E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6" name="Text Box 80"/>
          <p:cNvSpPr txBox="1">
            <a:spLocks noChangeArrowheads="1"/>
          </p:cNvSpPr>
          <p:nvPr/>
        </p:nvSpPr>
        <p:spPr bwMode="auto">
          <a:xfrm>
            <a:off x="1980308" y="3284960"/>
            <a:ext cx="1871662" cy="523220"/>
          </a:xfrm>
          <a:prstGeom prst="rect">
            <a:avLst/>
          </a:prstGeom>
          <a:noFill/>
          <a:ln w="9525">
            <a:solidFill>
              <a:srgbClr val="A90B38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Нет  хле</a:t>
            </a:r>
            <a:r>
              <a:rPr lang="ru-RU" sz="2800">
                <a:solidFill>
                  <a:srgbClr val="FC3E1E"/>
                </a:solidFill>
                <a:latin typeface="Times New Roman" pitchFamily="18" charset="0"/>
                <a:cs typeface="Times New Roman" pitchFamily="18" charset="0"/>
              </a:rPr>
              <a:t>ба</a:t>
            </a:r>
            <a:endParaRPr lang="ru-RU" sz="1600">
              <a:solidFill>
                <a:srgbClr val="FC3E1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81" descr="hleb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2470" y="1557760"/>
            <a:ext cx="1511300" cy="1011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Century" pitchFamily="18" charset="0"/>
              </a:rPr>
              <a:t>Список использованных источников</a:t>
            </a:r>
            <a:endParaRPr lang="ru-RU" sz="3600" dirty="0">
              <a:latin typeface="Century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714488"/>
            <a:ext cx="41660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otvet.mail.ru/question/170730654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000108"/>
            <a:ext cx="8001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hlinkClick r:id="rId3"/>
              </a:rPr>
              <a:t>https://</a:t>
            </a:r>
            <a:r>
              <a:rPr lang="de-DE" dirty="0" smtClean="0">
                <a:hlinkClick r:id="rId3"/>
              </a:rPr>
              <a:t>arhivurokov.ru/multiurok/html/2016/12/23/s_585d5cfe66d66/img21.jpg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357298"/>
            <a:ext cx="6572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hlinkClick r:id="rId4"/>
              </a:rPr>
              <a:t>http://</a:t>
            </a:r>
            <a:r>
              <a:rPr lang="de-DE" dirty="0" smtClean="0">
                <a:hlinkClick r:id="rId4"/>
              </a:rPr>
              <a:t>irina-caunite.blogspot.com.by/2015/11/blog-post_86.html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000240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hlinkClick r:id="rId5"/>
              </a:rPr>
              <a:t>https://</a:t>
            </a:r>
            <a:r>
              <a:rPr lang="de-DE" dirty="0" smtClean="0">
                <a:hlinkClick r:id="rId5"/>
              </a:rPr>
              <a:t>ppt4web.ru/detskie-prezentacii/parnye-zvonkie-i-glukhie-soglasnye.html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Шаблон презентации по русскому языку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по русскому языку</Template>
  <TotalTime>181</TotalTime>
  <Words>165</Words>
  <Application>Microsoft Office PowerPoint</Application>
  <PresentationFormat>Экран (4:3)</PresentationFormat>
  <Paragraphs>77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Шаблон презентации по русскому языку</vt:lpstr>
      <vt:lpstr>Слайд 1</vt:lpstr>
      <vt:lpstr>Слайд 2</vt:lpstr>
      <vt:lpstr>Слайд 3</vt:lpstr>
      <vt:lpstr>Слайд 4</vt:lpstr>
      <vt:lpstr>Слайд 5</vt:lpstr>
      <vt:lpstr>Слайд 6</vt:lpstr>
      <vt:lpstr>Список использованных источников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Пользователь</cp:lastModifiedBy>
  <cp:revision>21</cp:revision>
  <dcterms:created xsi:type="dcterms:W3CDTF">2017-11-16T15:57:21Z</dcterms:created>
  <dcterms:modified xsi:type="dcterms:W3CDTF">2018-04-03T11:54:36Z</dcterms:modified>
</cp:coreProperties>
</file>