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57" r:id="rId5"/>
  </p:sldMasterIdLst>
  <p:sldIdLst>
    <p:sldId id="312" r:id="rId6"/>
    <p:sldId id="294" r:id="rId7"/>
    <p:sldId id="296" r:id="rId8"/>
    <p:sldId id="276" r:id="rId9"/>
    <p:sldId id="297" r:id="rId10"/>
    <p:sldId id="298" r:id="rId11"/>
    <p:sldId id="299" r:id="rId12"/>
    <p:sldId id="275" r:id="rId13"/>
    <p:sldId id="278" r:id="rId14"/>
    <p:sldId id="295" r:id="rId15"/>
    <p:sldId id="279" r:id="rId16"/>
    <p:sldId id="313" r:id="rId17"/>
    <p:sldId id="283" r:id="rId18"/>
    <p:sldId id="290" r:id="rId19"/>
    <p:sldId id="285" r:id="rId20"/>
    <p:sldId id="286" r:id="rId21"/>
    <p:sldId id="287" r:id="rId22"/>
    <p:sldId id="316" r:id="rId23"/>
    <p:sldId id="288" r:id="rId24"/>
    <p:sldId id="291" r:id="rId25"/>
    <p:sldId id="303" r:id="rId26"/>
    <p:sldId id="267" r:id="rId27"/>
    <p:sldId id="311" r:id="rId28"/>
    <p:sldId id="314" r:id="rId29"/>
    <p:sldId id="310" r:id="rId30"/>
    <p:sldId id="30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FF"/>
    <a:srgbClr val="FF0000"/>
    <a:srgbClr val="99CCFF"/>
    <a:srgbClr val="99FF99"/>
    <a:srgbClr val="CCFF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F17B-CECE-498C-AD57-BF38F6284A87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C414-770D-4C5D-B478-0FAC9DE4B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1800-0602-4A53-8A3F-CCB9BB8CDC73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20AF-291C-41F2-9572-BB99752DE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F959-E50D-42E2-AAD4-C43D7756E3D3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E521-4498-4F70-BC8F-0D059F526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C519-DDDD-427F-A3C9-52EDE58D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E9BD-6197-4775-89BA-D3AF70E5C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C714-CE1A-42B4-8894-37111C151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12CB8-E968-478A-AA4A-9D65A61F6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D7365-12E1-4F09-A8EF-0962ED9E6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D2D42-C199-43FB-88DF-303B7AB01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29EB4-D781-41C7-9BC8-135169A60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03F3B-9F18-40D1-8783-2A9918254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E7C5-26C6-4851-888C-0EE5A8602967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9E3C-822B-40C6-A90C-2566E19D4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9A79E-9B0B-4D40-8258-7506A6FCD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F172-D4B7-4479-A23C-195B24E9C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7C5BB-7D8F-49B5-AD88-A128D4A16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EB5B-07DE-4484-BAD4-2096069B0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D120-F7B6-41BC-86DA-A48D9AF7E432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A717-AB04-43B9-B929-8D206B089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3466-EE10-4295-ABF4-A9D6D97438AB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EE4E-0A7E-45E0-A01E-9DCA987FB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FB0F-664D-4822-AFD7-385C6E99A54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4D07-CDDB-4426-B4B4-39384AD59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8242-96BF-4A9D-A9A9-C942E715E16D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F123-DAEB-4AF8-9EA2-C509F3BC1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1A7B-72DE-423A-A123-B83CF4BB456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DF5C-8B16-4D9C-B972-1333EF3B9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138A-BBEB-470B-95EB-4EA638525440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1BC5-DAB8-4294-B83E-30A0C3C5B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94AD-A86B-426A-9803-02A53EA59839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0B3C-7EB6-4915-AFED-A46B82962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7FEE-063D-4ED8-8BEC-4F1E5B10F2B6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86B9-5258-4360-B92D-00371AB04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A35E-94A6-427D-B4A0-5E1FD62C2527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7397-9E93-4DC8-ABE4-D12E39B35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E32C-17D1-4314-BD46-C04462485B12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1800-3FBF-4AD5-9C58-C191D8175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F4E4-3D48-45BA-AA24-4CF2DAEF6814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ACF9-34D2-4070-85D1-0ACBB91F7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B2C6-4181-4249-AF4F-E7C0662919CE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2937-7D0A-4E31-BF13-3A4E39C4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196F-B233-4CF1-A10A-7ABA1B3CF110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63FA-AB69-4CD4-98E1-C35DAA02D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6AFD-F7AF-4505-8E2B-6150C2874FB1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3D9C-1A24-441B-B784-68677060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BD66-E6BE-4B33-8EAE-21CA2C699245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A5EB-A7A8-445A-8C98-68B19EDD6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74C6-ACEA-466A-9EE0-626AFA58A9A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A30E-8DAB-4F9E-9EB9-B617B62FB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2588-DA2D-4189-B8F1-DC24138A96E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A230-BC7D-47B9-A808-F2B7DC4EB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8BF9-5811-4987-93B4-8FAE0017F903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FE69-9377-4269-9D15-AB8351285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1673-5DF8-4241-AF1A-4605030C5EA0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AED8-BDD9-434C-83DC-881AD40B4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5769-0060-4234-8353-F5D67166FA2C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9A4B-929C-4D5B-8F9D-B96054E4A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0ED6-E2E5-43EA-9BFA-8657F1E530D1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C467F-AC40-43C1-AE48-B883311F1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45CE-C935-408E-9379-600241DA5F9F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D754-9FAA-4C35-BD74-AC5B9DFC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D111-EA13-4236-A64A-243DEAF34C0C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F982-C879-4FAF-80A4-667B8351E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29B1-3AE4-4376-8FFD-D7C34B70A351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6C24-C4F5-4F22-9D58-1C36FA3E2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670943"/>
            <a:ext cx="6048672" cy="1758057"/>
          </a:xfrm>
        </p:spPr>
        <p:txBody>
          <a:bodyPr>
            <a:noAutofit/>
          </a:bodyPr>
          <a:lstStyle>
            <a:lvl1pPr algn="ctr">
              <a:defRPr lang="ru-RU" sz="5400" b="1" kern="1200" cap="none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rabic Typesetting" pitchFamily="66" charset="-78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79640"/>
            <a:ext cx="7128792" cy="553616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C252-F852-4FB3-845D-06FA7D3504CA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C6DA-C5C3-424F-89C0-F10DFFA34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3C276-C427-4148-B42F-8BCC594DC831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C2F4-26F0-4319-BD44-8BA741D96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72CB-8EEA-4558-9F29-E5A5C2F2667B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B578-8F54-4CCC-8D85-38F09906C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014A-6775-4323-8E4D-BA9AB78EE6FE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6A56-A39C-41DE-90EA-14F900A45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56FE-6EA1-4D1B-BD37-32F958BDA4EE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4D61-85FF-461F-A2F3-587E120C9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9871-5F1D-4864-B8BA-7FF196361956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7FAF-92ED-41FA-AE70-D776ED3E1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F5CB-71AF-42CC-85E1-0C4A00228C53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48B3-459B-4AC9-88D0-2E5F00076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6897-AD1F-4CDC-8AAB-779F22520E35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F911-26D5-407E-AA51-7D332341A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66E0-F811-46F1-A079-DF837DE6F2EC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367D-5152-43F9-9611-2C21B1B3A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C4B8-C7B0-4FCC-849B-82606F86144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8EBD-D754-4049-9EB7-AA32E570C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EE8D-FE52-40D3-AB3D-F241238C0D67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21C8-2242-4EA7-A026-A672B18B1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72E1-1852-4B46-A887-2EA7D39F3B3A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D7A3-A449-4203-90A4-5C3CF1AAF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36B1-CDE5-4963-A569-B4B8ABDA06A7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D95-863D-4702-AE04-6BDFC5B81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6AE73-7B99-48CF-9771-F2B09C95ED2E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F171-5055-43C9-8077-EEB5C7C22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2E6E-AD63-4B79-B993-29B9A7A49ACD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8917-93B2-4411-9B5C-889DA299D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AA69-3CE7-4077-A43B-2C3C3FFB127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F06A-1874-4B82-A74E-2A3BE8E2C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C4C51-F9EF-4360-BC3F-960682D3D8AE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471EAA-04F8-4A91-A30E-9FF91A699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7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11CE2FE-D6D7-443D-9BAE-DA0BE0417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79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73" r:id="rId9"/>
    <p:sldLayoutId id="2147483772" r:id="rId10"/>
    <p:sldLayoutId id="2147483771" r:id="rId11"/>
    <p:sldLayoutId id="214748377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3154FB-3C40-4A80-9A29-F24192EDE74A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545A20-2162-4F52-90B1-30596A697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88" r:id="rId5"/>
    <p:sldLayoutId id="2147483787" r:id="rId6"/>
    <p:sldLayoutId id="2147483786" r:id="rId7"/>
    <p:sldLayoutId id="2147483785" r:id="rId8"/>
    <p:sldLayoutId id="2147483784" r:id="rId9"/>
    <p:sldLayoutId id="2147483783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7B0675-B27B-4131-991B-7CC3B34492DC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4C4433-FF0E-43C1-8820-F773FC6B6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12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4F723F-AF08-4B01-BB33-8B48BC2F74D1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60E341-07DB-4584-8574-4199679DE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3" r:id="rId2"/>
    <p:sldLayoutId id="2147483812" r:id="rId3"/>
    <p:sldLayoutId id="2147483811" r:id="rId4"/>
    <p:sldLayoutId id="2147483810" r:id="rId5"/>
    <p:sldLayoutId id="2147483809" r:id="rId6"/>
    <p:sldLayoutId id="2147483808" r:id="rId7"/>
    <p:sldLayoutId id="2147483807" r:id="rId8"/>
    <p:sldLayoutId id="2147483806" r:id="rId9"/>
    <p:sldLayoutId id="2147483805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800" b="1" kern="1200" spc="50" dirty="0">
          <a:ln w="11430"/>
          <a:solidFill>
            <a:srgbClr val="F4433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Gulim" pitchFamily="34" charset="-127"/>
          <a:ea typeface="Gulim" pitchFamily="34" charset="-127"/>
          <a:cs typeface="Arabic Typesetting" pitchFamily="66" charset="-7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SzPct val="115000"/>
        <a:buFont typeface="Wingdings" pitchFamily="2" charset="2"/>
        <a:buChar char="§"/>
        <a:defRPr sz="32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4A7B"/>
        </a:buClr>
        <a:buSzPct val="85000"/>
        <a:buFont typeface="Courier New" pitchFamily="49" charset="0"/>
        <a:buChar char="o"/>
        <a:defRPr sz="2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charset="0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User\&#1056;&#1072;&#1073;&#1086;&#1095;&#1080;&#1081;%20&#1089;&#1090;&#1086;&#1083;\&#1055;&#1071;&#1058;&#1053;&#1048;&#1062;&#1040;%20&#1057;&#1045;&#1052;&#1048;&#1053;&#1040;&#1056;\_&#1089;&#1085;&#1077;&#1078;&#1085;&#1099;&#1081;%20&#1075;&#1086;&#1076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339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img-fotki.yandex.ru/get/4011/ivanpobeda.52/0_1922c_933b198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Прямоугольник 2"/>
          <p:cNvSpPr>
            <a:spLocks noChangeArrowheads="1"/>
          </p:cNvSpPr>
          <p:nvPr/>
        </p:nvSpPr>
        <p:spPr bwMode="auto">
          <a:xfrm>
            <a:off x="0" y="2857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Государственное учреждение образования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«Средняя школа № 5 г. Слонима»</a:t>
            </a:r>
            <a:endParaRPr lang="ru-RU" sz="400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3491" name="Прямоугольник 3"/>
          <p:cNvSpPr>
            <a:spLocks noChangeArrowheads="1"/>
          </p:cNvSpPr>
          <p:nvPr/>
        </p:nvSpPr>
        <p:spPr bwMode="auto">
          <a:xfrm>
            <a:off x="0" y="5534025"/>
            <a:ext cx="5037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русского языка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«Б» класс</a:t>
            </a:r>
            <a:endParaRPr lang="ru-RU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Прямоугольник 5"/>
          <p:cNvSpPr>
            <a:spLocks noChangeArrowheads="1"/>
          </p:cNvSpPr>
          <p:nvPr/>
        </p:nvSpPr>
        <p:spPr bwMode="auto">
          <a:xfrm>
            <a:off x="357188" y="928688"/>
            <a:ext cx="82153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2060"/>
                </a:solidFill>
                <a:latin typeface="Monotype Corsiva" pitchFamily="66" charset="0"/>
              </a:rPr>
              <a:t>Произношение </a:t>
            </a:r>
          </a:p>
          <a:p>
            <a:pPr algn="ctr"/>
            <a:r>
              <a:rPr lang="ru-RU" sz="6000" b="1">
                <a:solidFill>
                  <a:srgbClr val="002060"/>
                </a:solidFill>
                <a:latin typeface="Monotype Corsiva" pitchFamily="66" charset="0"/>
              </a:rPr>
              <a:t>и обозначение  на письме гласных  </a:t>
            </a:r>
          </a:p>
          <a:p>
            <a:pPr algn="ctr"/>
            <a:r>
              <a:rPr lang="ru-RU" sz="6000" b="1">
                <a:solidFill>
                  <a:srgbClr val="002060"/>
                </a:solidFill>
                <a:latin typeface="Monotype Corsiva" pitchFamily="66" charset="0"/>
              </a:rPr>
              <a:t>в ударных и безударных слогах</a:t>
            </a:r>
            <a:endParaRPr lang="ru-RU" sz="600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prezentashki.ucoz.com/Image/winter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50" y="2286000"/>
            <a:ext cx="9429750" cy="10080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2060"/>
                </a:solidFill>
              </a:rPr>
              <a:t>Как можно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быстро  подобрать проверочное слово?</a:t>
            </a:r>
            <a:endParaRPr lang="ru-RU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714625" y="5357813"/>
            <a:ext cx="3343275" cy="4286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5000"/>
              <a:buFont typeface="Wingdings" pitchFamily="2" charset="2"/>
              <a:buNone/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0"/>
            <a:ext cx="3289427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C00FF"/>
                </a:solidFill>
              </a:rPr>
              <a:t>Гипотеза </a:t>
            </a:r>
            <a:endParaRPr lang="ru-RU" sz="6000" dirty="0">
              <a:solidFill>
                <a:srgbClr val="CC00FF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7188" y="1571625"/>
            <a:ext cx="8429625" cy="4500563"/>
          </a:xfrm>
          <a:prstGeom prst="flowChartPunchedTap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759" name="Прямоугольник 7"/>
          <p:cNvSpPr>
            <a:spLocks noChangeArrowheads="1"/>
          </p:cNvSpPr>
          <p:nvPr/>
        </p:nvSpPr>
        <p:spPr bwMode="auto">
          <a:xfrm>
            <a:off x="357188" y="2571750"/>
            <a:ext cx="77152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Предположим, что алгоритм подбора проверочных слов при написании слов с безударными гласными похож на алгоритм подбора проверочных слов при   написании слов с парными согласными </a:t>
            </a:r>
            <a:endParaRPr lang="ru-RU" sz="32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B6FF"/>
            </a:gs>
            <a:gs pos="50000">
              <a:schemeClr val="bg1"/>
            </a:gs>
            <a:gs pos="100000">
              <a:srgbClr val="6DB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img-fotki.yandex.ru/get/6416/39663434.236/0_7cb2d_51538f05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агетная рамка 7"/>
          <p:cNvSpPr/>
          <p:nvPr/>
        </p:nvSpPr>
        <p:spPr>
          <a:xfrm>
            <a:off x="0" y="285750"/>
            <a:ext cx="7286625" cy="15001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В…да- водичка, водный, водяной.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002060"/>
                </a:solidFill>
              </a:rPr>
              <a:t>Сн</a:t>
            </a:r>
            <a:r>
              <a:rPr lang="ru-RU" sz="2400" b="1" i="1" dirty="0">
                <a:solidFill>
                  <a:srgbClr val="002060"/>
                </a:solidFill>
              </a:rPr>
              <a:t>…</a:t>
            </a:r>
            <a:r>
              <a:rPr lang="ru-RU" sz="2400" b="1" i="1" dirty="0" err="1">
                <a:solidFill>
                  <a:srgbClr val="002060"/>
                </a:solidFill>
              </a:rPr>
              <a:t>жок</a:t>
            </a:r>
            <a:r>
              <a:rPr lang="ru-RU" sz="2400" b="1" i="1" dirty="0">
                <a:solidFill>
                  <a:srgbClr val="002060"/>
                </a:solidFill>
              </a:rPr>
              <a:t>- снежный, снежинка, снеговик.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Пот…</a:t>
            </a:r>
            <a:r>
              <a:rPr lang="ru-RU" sz="2400" b="1" i="1" dirty="0" err="1">
                <a:solidFill>
                  <a:srgbClr val="002060"/>
                </a:solidFill>
              </a:rPr>
              <a:t>мнел</a:t>
            </a:r>
            <a:r>
              <a:rPr lang="ru-RU" sz="2400" b="1" i="1" dirty="0">
                <a:solidFill>
                  <a:srgbClr val="002060"/>
                </a:solidFill>
              </a:rPr>
              <a:t>- темнеет, тёмный.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1143000" y="1857375"/>
            <a:ext cx="6715125" cy="1500188"/>
          </a:xfrm>
          <a:prstGeom prst="bevel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002060"/>
                </a:solidFill>
              </a:rPr>
              <a:t>Ун</a:t>
            </a:r>
            <a:r>
              <a:rPr lang="ru-RU" sz="2400" b="1" i="1" dirty="0">
                <a:solidFill>
                  <a:srgbClr val="002060"/>
                </a:solidFill>
              </a:rPr>
              <a:t>...сил- уносит, носильщик.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Л…</a:t>
            </a:r>
            <a:r>
              <a:rPr lang="ru-RU" sz="2400" b="1" i="1" dirty="0" err="1">
                <a:solidFill>
                  <a:srgbClr val="002060"/>
                </a:solidFill>
              </a:rPr>
              <a:t>вушка</a:t>
            </a:r>
            <a:r>
              <a:rPr lang="ru-RU" sz="2400" b="1" i="1" dirty="0">
                <a:solidFill>
                  <a:srgbClr val="002060"/>
                </a:solidFill>
              </a:rPr>
              <a:t>- ловит, ловкач.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К…</a:t>
            </a:r>
            <a:r>
              <a:rPr lang="ru-RU" sz="2400" b="1" i="1" dirty="0" err="1">
                <a:solidFill>
                  <a:srgbClr val="002060"/>
                </a:solidFill>
              </a:rPr>
              <a:t>рмушка</a:t>
            </a:r>
            <a:r>
              <a:rPr lang="ru-RU" sz="2400" b="1" i="1" dirty="0">
                <a:solidFill>
                  <a:srgbClr val="002060"/>
                </a:solidFill>
              </a:rPr>
              <a:t>- кормит, кормовой.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143125" y="3429000"/>
            <a:ext cx="6357938" cy="1571625"/>
          </a:xfrm>
          <a:prstGeom prst="bevel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002060"/>
                </a:solidFill>
              </a:rPr>
              <a:t>К...вёр</a:t>
            </a:r>
            <a:r>
              <a:rPr lang="ru-RU" sz="2400" b="1" i="1" dirty="0">
                <a:solidFill>
                  <a:srgbClr val="002060"/>
                </a:solidFill>
              </a:rPr>
              <a:t>- ковровая, коврик.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Тр…</a:t>
            </a:r>
            <a:r>
              <a:rPr lang="ru-RU" sz="2400" b="1" i="1" dirty="0" err="1">
                <a:solidFill>
                  <a:srgbClr val="002060"/>
                </a:solidFill>
              </a:rPr>
              <a:t>ва</a:t>
            </a:r>
            <a:r>
              <a:rPr lang="ru-RU" sz="2400" b="1" i="1" dirty="0">
                <a:solidFill>
                  <a:srgbClr val="002060"/>
                </a:solidFill>
              </a:rPr>
              <a:t>- травка, травяной.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Р…</a:t>
            </a:r>
            <a:r>
              <a:rPr lang="ru-RU" sz="2400" b="1" i="1" dirty="0" err="1">
                <a:solidFill>
                  <a:srgbClr val="002060"/>
                </a:solidFill>
              </a:rPr>
              <a:t>ка</a:t>
            </a:r>
            <a:r>
              <a:rPr lang="ru-RU" sz="2400" b="1" i="1" dirty="0">
                <a:solidFill>
                  <a:srgbClr val="002060"/>
                </a:solidFill>
              </a:rPr>
              <a:t>- речка, речной.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3429000" y="5143500"/>
            <a:ext cx="5715000" cy="1500188"/>
          </a:xfrm>
          <a:prstGeom prst="beve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С…сна- сосны, сосёнка.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Д…жди- дождливый, дождь.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В…</a:t>
            </a:r>
            <a:r>
              <a:rPr lang="ru-RU" sz="2400" b="1" i="1" dirty="0" err="1">
                <a:solidFill>
                  <a:srgbClr val="002060"/>
                </a:solidFill>
              </a:rPr>
              <a:t>лна</a:t>
            </a:r>
            <a:r>
              <a:rPr lang="ru-RU" sz="2400" b="1" i="1" dirty="0">
                <a:solidFill>
                  <a:srgbClr val="002060"/>
                </a:solidFill>
              </a:rPr>
              <a:t>- волны, волнистый.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B6FF"/>
            </a:gs>
            <a:gs pos="50000">
              <a:schemeClr val="bg1"/>
            </a:gs>
            <a:gs pos="100000">
              <a:srgbClr val="6DB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img-fotki.yandex.ru/get/6416/39663434.236/0_7cb2d_51538f05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0" y="1643063"/>
            <a:ext cx="6858000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002060"/>
                </a:solidFill>
                <a:latin typeface="+mn-lt"/>
              </a:rPr>
              <a:t>В…да - водичка, 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водный</a:t>
            </a:r>
            <a:r>
              <a:rPr lang="ru-RU" sz="2800" i="1" dirty="0">
                <a:solidFill>
                  <a:srgbClr val="002060"/>
                </a:solidFill>
                <a:latin typeface="+mn-lt"/>
              </a:rPr>
              <a:t>, водяной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071563" y="3286125"/>
            <a:ext cx="7072312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 sz="2800" i="1">
                <a:solidFill>
                  <a:srgbClr val="002060"/>
                </a:solidFill>
              </a:rPr>
              <a:t>Сн…жок - </a:t>
            </a:r>
            <a:r>
              <a:rPr lang="ru-RU" sz="2800" b="1" i="1">
                <a:solidFill>
                  <a:srgbClr val="FF0000"/>
                </a:solidFill>
              </a:rPr>
              <a:t>снежный</a:t>
            </a:r>
            <a:r>
              <a:rPr lang="ru-RU" sz="2800" i="1">
                <a:solidFill>
                  <a:srgbClr val="002060"/>
                </a:solidFill>
              </a:rPr>
              <a:t>, снежинка, снеговик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714625" y="5000625"/>
            <a:ext cx="6429375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 sz="2800" i="1">
                <a:solidFill>
                  <a:srgbClr val="002060"/>
                </a:solidFill>
              </a:rPr>
              <a:t>Пот…мнел - темнеет, </a:t>
            </a:r>
            <a:r>
              <a:rPr lang="ru-RU" sz="2800" b="1" i="1">
                <a:solidFill>
                  <a:srgbClr val="FF0000"/>
                </a:solidFill>
              </a:rPr>
              <a:t>тёмный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1857375"/>
            <a:ext cx="466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о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47813" y="35004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е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79838" y="5229225"/>
            <a:ext cx="441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е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B6FF"/>
            </a:gs>
            <a:gs pos="50000">
              <a:schemeClr val="bg1"/>
            </a:gs>
            <a:gs pos="100000">
              <a:srgbClr val="6DB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img-fotki.yandex.ru/get/6416/39663434.236/0_7cb2d_51538f05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0" y="1643063"/>
            <a:ext cx="6858000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 err="1">
                <a:latin typeface="+mn-lt"/>
              </a:rPr>
              <a:t>Ун</a:t>
            </a:r>
            <a:r>
              <a:rPr lang="ru-RU" sz="2800" i="1" dirty="0">
                <a:latin typeface="+mn-lt"/>
              </a:rPr>
              <a:t>…сил - 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уносит</a:t>
            </a:r>
            <a:r>
              <a:rPr lang="ru-RU" sz="2800" i="1" dirty="0">
                <a:latin typeface="+mn-lt"/>
              </a:rPr>
              <a:t>, носильщик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971550" y="3213100"/>
            <a:ext cx="7072313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 sz="2800" i="1"/>
              <a:t>Л…вушка - </a:t>
            </a:r>
            <a:r>
              <a:rPr lang="ru-RU" sz="2800" b="1" i="1">
                <a:solidFill>
                  <a:srgbClr val="FF0000"/>
                </a:solidFill>
              </a:rPr>
              <a:t>ловит</a:t>
            </a:r>
            <a:r>
              <a:rPr lang="ru-RU" sz="2800" i="1"/>
              <a:t>, ловкач</a:t>
            </a:r>
            <a:endParaRPr lang="ru-RU" sz="2800" i="1">
              <a:solidFill>
                <a:srgbClr val="002060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714625" y="5000625"/>
            <a:ext cx="6429375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 sz="2800" i="1"/>
              <a:t>К…рмушка - </a:t>
            </a:r>
            <a:r>
              <a:rPr lang="ru-RU" sz="2800" b="1" i="1">
                <a:solidFill>
                  <a:srgbClr val="FF0000"/>
                </a:solidFill>
              </a:rPr>
              <a:t>кормит</a:t>
            </a:r>
            <a:r>
              <a:rPr lang="ru-RU" sz="2800" i="1"/>
              <a:t>, кормовой</a:t>
            </a:r>
            <a:br>
              <a:rPr lang="ru-RU" sz="2800" i="1"/>
            </a:br>
            <a:endParaRPr lang="ru-RU" sz="2800" i="1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87450" y="191611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о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11413" y="34290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348038" y="50847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о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B6FF"/>
            </a:gs>
            <a:gs pos="50000">
              <a:schemeClr val="bg1"/>
            </a:gs>
            <a:gs pos="100000">
              <a:srgbClr val="6DB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mg-fotki.yandex.ru/get/6416/39663434.236/0_7cb2d_51538f05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0" y="1643063"/>
            <a:ext cx="6858000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К...</a:t>
            </a:r>
            <a:r>
              <a:rPr lang="ru-RU" sz="2800" i="1" dirty="0" err="1">
                <a:latin typeface="+mn-lt"/>
              </a:rPr>
              <a:t>вёр</a:t>
            </a:r>
            <a:r>
              <a:rPr lang="ru-RU" sz="2800" i="1" dirty="0">
                <a:latin typeface="+mn-lt"/>
              </a:rPr>
              <a:t> - ковровая, 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коврик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071563" y="3286125"/>
            <a:ext cx="7072312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 err="1">
                <a:latin typeface="+mn-lt"/>
              </a:rPr>
              <a:t>Тр</a:t>
            </a:r>
            <a:r>
              <a:rPr lang="ru-RU" sz="2800" i="1" dirty="0">
                <a:latin typeface="+mn-lt"/>
              </a:rPr>
              <a:t>…</a:t>
            </a:r>
            <a:r>
              <a:rPr lang="ru-RU" sz="2800" i="1" dirty="0" err="1">
                <a:latin typeface="+mn-lt"/>
              </a:rPr>
              <a:t>ва</a:t>
            </a:r>
            <a:r>
              <a:rPr lang="ru-RU" sz="2800" i="1" dirty="0">
                <a:latin typeface="+mn-lt"/>
              </a:rPr>
              <a:t> - 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травка</a:t>
            </a:r>
            <a:r>
              <a:rPr lang="ru-RU" sz="2800" i="1" dirty="0">
                <a:latin typeface="+mn-lt"/>
              </a:rPr>
              <a:t>, травяной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714625" y="5000625"/>
            <a:ext cx="6429375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 sz="2800" i="1"/>
          </a:p>
          <a:p>
            <a:pPr algn="ctr"/>
            <a:r>
              <a:rPr lang="ru-RU" sz="2800" i="1"/>
              <a:t>Р...ка - </a:t>
            </a:r>
            <a:r>
              <a:rPr lang="ru-RU" sz="2800" b="1" i="1">
                <a:solidFill>
                  <a:srgbClr val="FF0000"/>
                </a:solidFill>
              </a:rPr>
              <a:t>речка</a:t>
            </a:r>
            <a:r>
              <a:rPr lang="ru-RU" sz="2800" i="1"/>
              <a:t>, речной</a:t>
            </a:r>
          </a:p>
          <a:p>
            <a:pPr algn="ctr"/>
            <a:r>
              <a:rPr lang="ru-RU" sz="2800" i="1"/>
              <a:t/>
            </a:r>
            <a:br>
              <a:rPr lang="ru-RU" sz="2800" i="1"/>
            </a:br>
            <a:endParaRPr lang="ru-RU" sz="2800" i="1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57313" y="1857375"/>
            <a:ext cx="466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о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71750" y="35004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а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357688" y="50006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е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B6FF"/>
            </a:gs>
            <a:gs pos="50000">
              <a:schemeClr val="bg1"/>
            </a:gs>
            <a:gs pos="100000">
              <a:srgbClr val="6DB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mg-fotki.yandex.ru/get/6416/39663434.236/0_7cb2d_51538f05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0" y="1643063"/>
            <a:ext cx="6858000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С…сна- 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сосны,</a:t>
            </a:r>
            <a:r>
              <a:rPr lang="ru-RU" sz="2800" i="1" dirty="0">
                <a:latin typeface="+mn-lt"/>
              </a:rPr>
              <a:t> сосёнка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071563" y="3286125"/>
            <a:ext cx="7072312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Д…жди- дождливый, 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дождь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714625" y="5000625"/>
            <a:ext cx="6429375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 sz="2800" i="1"/>
          </a:p>
          <a:p>
            <a:pPr algn="ctr"/>
            <a:r>
              <a:rPr lang="ru-RU" sz="2800" i="1"/>
              <a:t>В…лна- </a:t>
            </a:r>
            <a:r>
              <a:rPr lang="ru-RU" sz="2800" b="1" i="1">
                <a:solidFill>
                  <a:srgbClr val="FF0000"/>
                </a:solidFill>
              </a:rPr>
              <a:t>волны</a:t>
            </a:r>
            <a:r>
              <a:rPr lang="ru-RU" sz="2800" i="1"/>
              <a:t>, волнистый</a:t>
            </a:r>
          </a:p>
          <a:p>
            <a:pPr algn="ctr"/>
            <a:r>
              <a:rPr lang="ru-RU" sz="2800" i="1"/>
              <a:t/>
            </a:r>
            <a:br>
              <a:rPr lang="ru-RU" sz="2800" i="1"/>
            </a:br>
            <a:endParaRPr lang="ru-RU" sz="2800" i="1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43063" y="1928813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о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00313" y="3571875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о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779838" y="5084763"/>
            <a:ext cx="40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о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Прямоугольник 6"/>
          <p:cNvSpPr>
            <a:spLocks noChangeArrowheads="1"/>
          </p:cNvSpPr>
          <p:nvPr/>
        </p:nvSpPr>
        <p:spPr bwMode="auto">
          <a:xfrm>
            <a:off x="1071563" y="785813"/>
            <a:ext cx="6858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</a:t>
            </a:r>
            <a:r>
              <a:rPr lang="ru-RU" sz="4400">
                <a:latin typeface="Calibri" pitchFamily="34" charset="0"/>
              </a:rPr>
              <a:t>Деревенский ст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4400">
                <a:latin typeface="Calibri" pitchFamily="34" charset="0"/>
              </a:rPr>
              <a:t>рожил</a:t>
            </a:r>
          </a:p>
          <a:p>
            <a:r>
              <a:rPr lang="ru-RU" sz="4400">
                <a:latin typeface="Calibri" pitchFamily="34" charset="0"/>
              </a:rPr>
              <a:t>  Сад в усадьбе ст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4400">
                <a:latin typeface="Calibri" pitchFamily="34" charset="0"/>
              </a:rPr>
              <a:t>рожил.</a:t>
            </a:r>
          </a:p>
          <a:p>
            <a:r>
              <a:rPr lang="ru-RU" sz="4400">
                <a:latin typeface="Calibri" pitchFamily="34" charset="0"/>
              </a:rPr>
              <a:t>  А кругом луга, л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е</a:t>
            </a:r>
            <a:r>
              <a:rPr lang="ru-RU" sz="4400">
                <a:latin typeface="Calibri" pitchFamily="34" charset="0"/>
              </a:rPr>
              <a:t>са.</a:t>
            </a:r>
          </a:p>
          <a:p>
            <a:r>
              <a:rPr lang="ru-RU" sz="4400">
                <a:latin typeface="Calibri" pitchFamily="34" charset="0"/>
              </a:rPr>
              <a:t>  Видит дед: бежит  л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4400">
                <a:latin typeface="Calibri" pitchFamily="34" charset="0"/>
              </a:rPr>
              <a:t>са.</a:t>
            </a:r>
          </a:p>
          <a:p>
            <a:r>
              <a:rPr lang="ru-RU" sz="4400">
                <a:latin typeface="Calibri" pitchFamily="34" charset="0"/>
              </a:rPr>
              <a:t>  Списывая не сп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е</a:t>
            </a:r>
            <a:r>
              <a:rPr lang="ru-RU" sz="4400">
                <a:latin typeface="Calibri" pitchFamily="34" charset="0"/>
              </a:rPr>
              <a:t>ши,</a:t>
            </a:r>
          </a:p>
          <a:p>
            <a:r>
              <a:rPr lang="ru-RU" sz="4400">
                <a:latin typeface="Calibri" pitchFamily="34" charset="0"/>
              </a:rPr>
              <a:t>Букву к буковке сп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4400">
                <a:latin typeface="Calibri" pitchFamily="34" charset="0"/>
              </a:rPr>
              <a:t>ши.</a:t>
            </a:r>
          </a:p>
        </p:txBody>
      </p:sp>
      <p:pic>
        <p:nvPicPr>
          <p:cNvPr id="8" name="Picture 16" descr="http://s002.radikal.ru/i199/1112/38/f4e9bccd837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86000"/>
            </a:schemeClr>
          </a:solidFill>
        </p:spPr>
      </p:pic>
      <p:pic>
        <p:nvPicPr>
          <p:cNvPr id="80901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5"/>
          <a:srcRect l="16270" t="1642" r="21342" b="4779"/>
          <a:stretch>
            <a:fillRect/>
          </a:stretch>
        </p:blipFill>
        <p:spPr bwMode="auto">
          <a:xfrm>
            <a:off x="571500" y="5214938"/>
            <a:ext cx="9366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6"/>
          <a:srcRect l="16270" t="1642" r="21342" b="4779"/>
          <a:stretch>
            <a:fillRect/>
          </a:stretch>
        </p:blipFill>
        <p:spPr bwMode="auto">
          <a:xfrm>
            <a:off x="7072313" y="5286375"/>
            <a:ext cx="714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6"/>
          <a:srcRect l="16270" t="1642" r="21342" b="4779"/>
          <a:stretch>
            <a:fillRect/>
          </a:stretch>
        </p:blipFill>
        <p:spPr bwMode="auto">
          <a:xfrm>
            <a:off x="2714625" y="4429125"/>
            <a:ext cx="7858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87200815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4" y="4929198"/>
            <a:ext cx="1738323" cy="17383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_снежный год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rcRect/>
          <a:stretch>
            <a:fillRect/>
          </a:stretch>
        </p:blipFill>
        <p:spPr>
          <a:xfrm>
            <a:off x="6286500" y="5357813"/>
            <a:ext cx="304800" cy="304800"/>
          </a:xfrm>
        </p:spPr>
      </p:pic>
      <p:pic>
        <p:nvPicPr>
          <p:cNvPr id="12" name="Рисунок 11" descr="87200815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4" y="2428868"/>
            <a:ext cx="1738323" cy="17383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 descr="87200815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2000240"/>
            <a:ext cx="1738323" cy="173832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B6FF"/>
            </a:gs>
            <a:gs pos="50000">
              <a:schemeClr val="bg1"/>
            </a:gs>
            <a:gs pos="100000">
              <a:srgbClr val="6DB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img-fotki.yandex.ru/get/6416/39663434.236/0_7cb2d_51538f05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800">
                <a:latin typeface="Times New Roman" pitchFamily="18" charset="0"/>
                <a:cs typeface="Times New Roman" pitchFamily="18" charset="0"/>
              </a:rPr>
              <a:t>От инея покр_снели осины. В_да  в </a:t>
            </a:r>
          </a:p>
          <a:p>
            <a:pPr>
              <a:lnSpc>
                <a:spcPct val="150000"/>
              </a:lnSpc>
            </a:pPr>
            <a:r>
              <a:rPr lang="ru-RU" sz="3800">
                <a:latin typeface="Times New Roman" pitchFamily="18" charset="0"/>
                <a:cs typeface="Times New Roman" pitchFamily="18" charset="0"/>
              </a:rPr>
              <a:t>р_ке пот_мнела. Ветер обрывал листья с д_ревьев и ун_сил их.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>
                <a:latin typeface="Times New Roman" pitchFamily="18" charset="0"/>
                <a:cs typeface="Times New Roman" pitchFamily="18" charset="0"/>
              </a:rPr>
            </a:b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71813" y="214313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500813" y="214313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1071563"/>
            <a:ext cx="41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14500" y="1071563"/>
            <a:ext cx="41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85750" y="1928813"/>
            <a:ext cx="41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786063" y="1928813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86125" y="214313"/>
            <a:ext cx="5857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Чародейкою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/>
                <a:ea typeface="MS Mincho" pitchFamily="49" charset="-128"/>
                <a:cs typeface="Times New Roman" pitchFamily="18" charset="0"/>
              </a:rPr>
              <a:t>………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Околдован лес стоит,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И под снежной бахромою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Неподвижною, немою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Чудной жизнью он блестит.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B6FF"/>
            </a:gs>
            <a:gs pos="50000">
              <a:schemeClr val="bg1"/>
            </a:gs>
            <a:gs pos="100000">
              <a:srgbClr val="6DB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571625"/>
            <a:ext cx="45720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002060"/>
                </a:solidFill>
                <a:latin typeface="+mn-lt"/>
              </a:rPr>
              <a:t>сн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   жинка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 л  </a:t>
            </a:r>
            <a:r>
              <a:rPr lang="ru-RU" sz="3600" dirty="0" err="1">
                <a:solidFill>
                  <a:srgbClr val="002060"/>
                </a:solidFill>
                <a:latin typeface="+mn-lt"/>
              </a:rPr>
              <a:t>сичка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гр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бы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+mn-lt"/>
              </a:rPr>
              <a:t>гн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3600" dirty="0" err="1">
                <a:solidFill>
                  <a:srgbClr val="002060"/>
                </a:solidFill>
                <a:latin typeface="+mn-lt"/>
              </a:rPr>
              <a:t>здо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3" y="1714500"/>
            <a:ext cx="4143375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йчиха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 к  </a:t>
            </a:r>
            <a:r>
              <a:rPr lang="ru-RU" sz="3600" dirty="0" err="1">
                <a:solidFill>
                  <a:srgbClr val="002060"/>
                </a:solidFill>
                <a:latin typeface="+mn-lt"/>
              </a:rPr>
              <a:t>рмушка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мля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 л  сток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л  сник</a:t>
            </a:r>
          </a:p>
        </p:txBody>
      </p:sp>
      <p:pic>
        <p:nvPicPr>
          <p:cNvPr id="82948" name="Picture 2" descr="http://lenagold.narod.ru/fon/clipart/s/sneg/sneg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714500"/>
            <a:ext cx="6492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3" descr="C:\Documents and Settings\Sea\Рабочий стол\гри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214813"/>
            <a:ext cx="86518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4" descr="C:\Documents and Settings\Sea\Рабочий стол\лисчи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357563"/>
            <a:ext cx="9969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5" descr="C:\Documents and Settings\Sea\Рабочий стол\гнезд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5000625"/>
            <a:ext cx="8588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1714500"/>
            <a:ext cx="7254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8" descr="C:\Documents and Settings\Sea\Рабочий стол\кормуш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13" y="2571750"/>
            <a:ext cx="6937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9" descr="C:\Documents and Settings\Sea\Рабочий стол\зим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75" y="2571750"/>
            <a:ext cx="11191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10" descr="C:\Documents and Settings\Sea\Рабочий стол\листокс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394200"/>
            <a:ext cx="7858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11" descr="C:\Documents and Settings\Sea\Рабочий стол\лесник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13" y="5214938"/>
            <a:ext cx="790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7" name="Picture 12" descr="C:\Documents and Settings\Sea\Рабочий стол\земля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3500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8" name="Прямоугольник 14"/>
          <p:cNvSpPr>
            <a:spLocks noChangeArrowheads="1"/>
          </p:cNvSpPr>
          <p:nvPr/>
        </p:nvSpPr>
        <p:spPr bwMode="auto">
          <a:xfrm>
            <a:off x="2786063" y="714375"/>
            <a:ext cx="3854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«Снежки»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14375" y="1714500"/>
            <a:ext cx="569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е 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42938" y="5000625"/>
            <a:ext cx="56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е 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143500" y="5214938"/>
            <a:ext cx="569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е 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072063" y="3571875"/>
            <a:ext cx="56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е 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28625" y="2571750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и 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00063" y="3429000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и 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42938" y="4214813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и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143500" y="4357688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и 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072063" y="1857375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а 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5072063" y="2714625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о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0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Прямоугольник 3"/>
          <p:cNvSpPr>
            <a:spLocks noChangeArrowheads="1"/>
          </p:cNvSpPr>
          <p:nvPr/>
        </p:nvSpPr>
        <p:spPr bwMode="auto">
          <a:xfrm>
            <a:off x="2786063" y="785813"/>
            <a:ext cx="5715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6600"/>
                </a:solidFill>
              </a:rPr>
              <a:t>      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Деревенский </a:t>
            </a:r>
            <a:r>
              <a:rPr lang="ru-RU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ст_рожил</a:t>
            </a:r>
            <a:endParaRPr lang="ru-RU" sz="3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Сад в усадьбе </a:t>
            </a:r>
            <a:r>
              <a:rPr lang="ru-RU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ст_рожил</a:t>
            </a:r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кругом луга, </a:t>
            </a:r>
            <a:r>
              <a:rPr lang="ru-RU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л_са</a:t>
            </a:r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Видит дед: бежит  </a:t>
            </a:r>
            <a:r>
              <a:rPr lang="ru-RU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л_са</a:t>
            </a:r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Списывая не </a:t>
            </a:r>
            <a:r>
              <a:rPr lang="ru-RU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сп_ши</a:t>
            </a:r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Букву к буковке </a:t>
            </a:r>
            <a:r>
              <a:rPr lang="ru-RU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сп_ши</a:t>
            </a:r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0" y="428625"/>
            <a:ext cx="4357688" cy="2928938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 группа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Вставьте пропущенные буквы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Деревенский ст..</a:t>
            </a:r>
            <a:r>
              <a:rPr lang="ru-RU" dirty="0" err="1"/>
              <a:t>рожил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Сад в усадьбе ст..</a:t>
            </a:r>
            <a:r>
              <a:rPr lang="ru-RU" dirty="0" err="1"/>
              <a:t>рожил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А кругом луга, л..</a:t>
            </a:r>
            <a:r>
              <a:rPr lang="ru-RU" dirty="0" err="1"/>
              <a:t>са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Видит дед: бежит  л..</a:t>
            </a:r>
            <a:r>
              <a:rPr lang="ru-RU" dirty="0" err="1"/>
              <a:t>са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Списывая не </a:t>
            </a:r>
            <a:r>
              <a:rPr lang="ru-RU" dirty="0" err="1"/>
              <a:t>сп</a:t>
            </a:r>
            <a:r>
              <a:rPr lang="ru-RU" dirty="0"/>
              <a:t>..</a:t>
            </a:r>
            <a:r>
              <a:rPr lang="ru-RU" dirty="0" err="1"/>
              <a:t>ши</a:t>
            </a:r>
            <a:r>
              <a:rPr lang="ru-RU" dirty="0"/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Букву к буковке </a:t>
            </a:r>
            <a:r>
              <a:rPr lang="ru-RU" dirty="0" err="1"/>
              <a:t>сп</a:t>
            </a:r>
            <a:r>
              <a:rPr lang="ru-RU" dirty="0"/>
              <a:t>..</a:t>
            </a:r>
            <a:r>
              <a:rPr lang="ru-RU" dirty="0" err="1"/>
              <a:t>ши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4429125" y="285750"/>
            <a:ext cx="4500563" cy="35718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ru-RU" sz="1600" b="1" dirty="0">
                <a:solidFill>
                  <a:srgbClr val="002060"/>
                </a:solidFill>
              </a:rPr>
              <a:t>2 группа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 Вставьте пропущенные буквы, используя слова для справок</a:t>
            </a:r>
            <a:endParaRPr lang="ru-RU" sz="16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 Деревенский ст..</a:t>
            </a:r>
            <a:r>
              <a:rPr lang="ru-RU" sz="1600" dirty="0" err="1">
                <a:solidFill>
                  <a:srgbClr val="002060"/>
                </a:solidFill>
              </a:rPr>
              <a:t>рожил</a:t>
            </a:r>
            <a:endParaRPr lang="ru-RU" sz="16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 Сад в усадьбе ст..</a:t>
            </a:r>
            <a:r>
              <a:rPr lang="ru-RU" sz="1600" dirty="0" err="1">
                <a:solidFill>
                  <a:srgbClr val="002060"/>
                </a:solidFill>
              </a:rPr>
              <a:t>рожил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 А кругом луга, л..</a:t>
            </a:r>
            <a:r>
              <a:rPr lang="ru-RU" sz="1600" dirty="0" err="1">
                <a:solidFill>
                  <a:srgbClr val="002060"/>
                </a:solidFill>
              </a:rPr>
              <a:t>са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 Видит дед: бежит  л..</a:t>
            </a:r>
            <a:r>
              <a:rPr lang="ru-RU" sz="1600" dirty="0" err="1">
                <a:solidFill>
                  <a:srgbClr val="002060"/>
                </a:solidFill>
              </a:rPr>
              <a:t>са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 Списывая не </a:t>
            </a:r>
            <a:r>
              <a:rPr lang="ru-RU" sz="1600" dirty="0" err="1">
                <a:solidFill>
                  <a:srgbClr val="002060"/>
                </a:solidFill>
              </a:rPr>
              <a:t>сп</a:t>
            </a:r>
            <a:r>
              <a:rPr lang="ru-RU" sz="1600" dirty="0">
                <a:solidFill>
                  <a:srgbClr val="002060"/>
                </a:solidFill>
              </a:rPr>
              <a:t>..</a:t>
            </a:r>
            <a:r>
              <a:rPr lang="ru-RU" sz="1600" dirty="0" err="1">
                <a:solidFill>
                  <a:srgbClr val="002060"/>
                </a:solidFill>
              </a:rPr>
              <a:t>ши</a:t>
            </a:r>
            <a:r>
              <a:rPr lang="ru-RU" sz="1600" dirty="0">
                <a:solidFill>
                  <a:srgbClr val="002060"/>
                </a:solidFill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Букву к буковке </a:t>
            </a:r>
            <a:r>
              <a:rPr lang="ru-RU" sz="1600" dirty="0" err="1">
                <a:solidFill>
                  <a:srgbClr val="002060"/>
                </a:solidFill>
              </a:rPr>
              <a:t>сп</a:t>
            </a:r>
            <a:r>
              <a:rPr lang="ru-RU" sz="1600" dirty="0">
                <a:solidFill>
                  <a:srgbClr val="002060"/>
                </a:solidFill>
              </a:rPr>
              <a:t>..</a:t>
            </a:r>
            <a:r>
              <a:rPr lang="ru-RU" sz="1600" dirty="0" err="1">
                <a:solidFill>
                  <a:srgbClr val="002060"/>
                </a:solidFill>
              </a:rPr>
              <a:t>ши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Слова для справок</a:t>
            </a:r>
            <a:r>
              <a:rPr lang="ru-RU" sz="1600" b="1" dirty="0">
                <a:solidFill>
                  <a:srgbClr val="002060"/>
                </a:solidFill>
              </a:rPr>
              <a:t>: старый, сторож, лес, лисонька, спешка, пишет.</a:t>
            </a:r>
            <a:endParaRPr lang="ru-RU" sz="16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0" y="3571875"/>
            <a:ext cx="7858125" cy="2928938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3.Соедини выделенную орфограмму с проверочным словом.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Деревенский ст</a:t>
            </a:r>
            <a:r>
              <a:rPr lang="ru-RU" b="1" dirty="0"/>
              <a:t>а</a:t>
            </a:r>
            <a:r>
              <a:rPr lang="ru-RU" dirty="0"/>
              <a:t>рожил (</a:t>
            </a:r>
            <a:r>
              <a:rPr lang="ru-RU" b="1" i="1" dirty="0"/>
              <a:t>старый, сторож)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Сад в усадьбе ст</a:t>
            </a:r>
            <a:r>
              <a:rPr lang="ru-RU" b="1" dirty="0"/>
              <a:t>о</a:t>
            </a:r>
            <a:r>
              <a:rPr lang="ru-RU" dirty="0"/>
              <a:t>рожил.(</a:t>
            </a:r>
            <a:r>
              <a:rPr lang="ru-RU" b="1" i="1" dirty="0"/>
              <a:t> старый, сторож)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А кругом луга, л</a:t>
            </a:r>
            <a:r>
              <a:rPr lang="ru-RU" b="1" dirty="0"/>
              <a:t>е</a:t>
            </a:r>
            <a:r>
              <a:rPr lang="ru-RU" dirty="0"/>
              <a:t>са.(</a:t>
            </a:r>
            <a:r>
              <a:rPr lang="ru-RU" b="1" i="1" dirty="0"/>
              <a:t> лес, лисонька)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Видит дед: бежит  л</a:t>
            </a:r>
            <a:r>
              <a:rPr lang="ru-RU" b="1" dirty="0"/>
              <a:t>и</a:t>
            </a:r>
            <a:r>
              <a:rPr lang="ru-RU" dirty="0"/>
              <a:t>са.</a:t>
            </a:r>
            <a:r>
              <a:rPr lang="ru-RU" b="1" i="1" dirty="0"/>
              <a:t> (лес, лисонька)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Списывая не сп</a:t>
            </a:r>
            <a:r>
              <a:rPr lang="ru-RU" b="1" dirty="0"/>
              <a:t>е</a:t>
            </a:r>
            <a:r>
              <a:rPr lang="ru-RU" dirty="0"/>
              <a:t>ши,</a:t>
            </a:r>
            <a:r>
              <a:rPr lang="ru-RU" b="1" i="1" dirty="0"/>
              <a:t>( спешка, пишет)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Букву к буковке сп</a:t>
            </a:r>
            <a:r>
              <a:rPr lang="ru-RU" b="1" dirty="0"/>
              <a:t>и</a:t>
            </a:r>
            <a:r>
              <a:rPr lang="ru-RU" dirty="0"/>
              <a:t>ши.</a:t>
            </a:r>
            <a:r>
              <a:rPr lang="ru-RU" b="1" i="1" dirty="0"/>
              <a:t>  (спешка, пишет)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0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Прямоугольник 3"/>
          <p:cNvSpPr>
            <a:spLocks noChangeArrowheads="1"/>
          </p:cNvSpPr>
          <p:nvPr/>
        </p:nvSpPr>
        <p:spPr bwMode="auto">
          <a:xfrm>
            <a:off x="2786063" y="785813"/>
            <a:ext cx="5715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      </a:t>
            </a:r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Деревенский ст</a:t>
            </a:r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рожил</a:t>
            </a:r>
          </a:p>
          <a:p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Сад в усадьбе ст</a:t>
            </a:r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рожил.</a:t>
            </a:r>
          </a:p>
          <a:p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А кругом луга, л</a:t>
            </a:r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са.</a:t>
            </a:r>
          </a:p>
          <a:p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Видит дед: бежит  л</a:t>
            </a:r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са.</a:t>
            </a:r>
          </a:p>
          <a:p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Списывая не сп</a:t>
            </a:r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ши,</a:t>
            </a:r>
          </a:p>
          <a:p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Букву к буковке сп</a:t>
            </a:r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ши.</a:t>
            </a:r>
          </a:p>
          <a:p>
            <a:r>
              <a:rPr lang="ru-RU" sz="36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357938" y="78581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500813" y="135731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286500" y="1928813"/>
            <a:ext cx="390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215063" y="3000375"/>
            <a:ext cx="390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429500" y="242887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58000" y="35004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/>
          </a:p>
        </p:txBody>
      </p:sp>
      <p:pic>
        <p:nvPicPr>
          <p:cNvPr id="86025" name="Picture 17" descr="d2dee99099dafcf475dd6385b321b6e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643438"/>
            <a:ext cx="25717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2" descr="http://animashky.ru/flist/objiv/20/3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4606925"/>
            <a:ext cx="20002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http://img-fotki.yandex.ru/get/6416/39663434.236/0_7cb2d_51538f05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Прямоугольник 2"/>
          <p:cNvSpPr>
            <a:spLocks noChangeArrowheads="1"/>
          </p:cNvSpPr>
          <p:nvPr/>
        </p:nvSpPr>
        <p:spPr bwMode="auto">
          <a:xfrm>
            <a:off x="642938" y="0"/>
            <a:ext cx="79295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только гласный звук  </a:t>
            </a:r>
          </a:p>
          <a:p>
            <a:r>
              <a:rPr lang="ru-RU" sz="4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вызвал вдруг сомненье,</a:t>
            </a:r>
          </a:p>
          <a:p>
            <a:r>
              <a:rPr lang="ru-RU" sz="4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ты его немедленно</a:t>
            </a:r>
          </a:p>
          <a:p>
            <a:r>
              <a:rPr lang="ru-RU" sz="4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ставь под ударение!</a:t>
            </a:r>
          </a:p>
        </p:txBody>
      </p:sp>
      <p:pic>
        <p:nvPicPr>
          <p:cNvPr id="87043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3"/>
          <a:srcRect l="16270" t="1642" r="21342" b="4779"/>
          <a:stretch>
            <a:fillRect/>
          </a:stretch>
        </p:blipFill>
        <p:spPr bwMode="auto">
          <a:xfrm>
            <a:off x="571500" y="5011738"/>
            <a:ext cx="107156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4"/>
          <a:srcRect l="21342" t="1642" r="16270" b="4779"/>
          <a:stretch>
            <a:fillRect/>
          </a:stretch>
        </p:blipFill>
        <p:spPr bwMode="auto">
          <a:xfrm>
            <a:off x="7715250" y="5249863"/>
            <a:ext cx="92868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5"/>
          <a:srcRect l="16270" t="1642" r="21342" b="4779"/>
          <a:stretch>
            <a:fillRect/>
          </a:stretch>
        </p:blipFill>
        <p:spPr bwMode="auto">
          <a:xfrm>
            <a:off x="3286125" y="4357688"/>
            <a:ext cx="6429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80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Прямоугольник 6"/>
          <p:cNvSpPr>
            <a:spLocks noChangeArrowheads="1"/>
          </p:cNvSpPr>
          <p:nvPr/>
        </p:nvSpPr>
        <p:spPr bwMode="auto">
          <a:xfrm>
            <a:off x="1071563" y="785813"/>
            <a:ext cx="6858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</a:t>
            </a:r>
            <a:r>
              <a:rPr lang="ru-RU" sz="4400">
                <a:latin typeface="Calibri" pitchFamily="34" charset="0"/>
              </a:rPr>
              <a:t>Деревенский ст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4400">
                <a:latin typeface="Calibri" pitchFamily="34" charset="0"/>
              </a:rPr>
              <a:t>рожил</a:t>
            </a:r>
          </a:p>
          <a:p>
            <a:r>
              <a:rPr lang="ru-RU" sz="4400">
                <a:latin typeface="Calibri" pitchFamily="34" charset="0"/>
              </a:rPr>
              <a:t>  Сад в усадьбе ст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4400">
                <a:latin typeface="Calibri" pitchFamily="34" charset="0"/>
              </a:rPr>
              <a:t>рожил.</a:t>
            </a:r>
          </a:p>
          <a:p>
            <a:r>
              <a:rPr lang="ru-RU" sz="4400">
                <a:latin typeface="Calibri" pitchFamily="34" charset="0"/>
              </a:rPr>
              <a:t>  А кругом луга, л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е</a:t>
            </a:r>
            <a:r>
              <a:rPr lang="ru-RU" sz="4400">
                <a:latin typeface="Calibri" pitchFamily="34" charset="0"/>
              </a:rPr>
              <a:t>са.</a:t>
            </a:r>
          </a:p>
          <a:p>
            <a:r>
              <a:rPr lang="ru-RU" sz="4400">
                <a:latin typeface="Calibri" pitchFamily="34" charset="0"/>
              </a:rPr>
              <a:t>  Видит дед: бежит  л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4400">
                <a:latin typeface="Calibri" pitchFamily="34" charset="0"/>
              </a:rPr>
              <a:t>са.</a:t>
            </a:r>
          </a:p>
          <a:p>
            <a:r>
              <a:rPr lang="ru-RU" sz="4400">
                <a:latin typeface="Calibri" pitchFamily="34" charset="0"/>
              </a:rPr>
              <a:t>  Списывая не сп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е</a:t>
            </a:r>
            <a:r>
              <a:rPr lang="ru-RU" sz="4400">
                <a:latin typeface="Calibri" pitchFamily="34" charset="0"/>
              </a:rPr>
              <a:t>ши,</a:t>
            </a:r>
          </a:p>
          <a:p>
            <a:r>
              <a:rPr lang="ru-RU" sz="4400">
                <a:latin typeface="Calibri" pitchFamily="34" charset="0"/>
              </a:rPr>
              <a:t>Букву к буковке сп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4400">
                <a:latin typeface="Calibri" pitchFamily="34" charset="0"/>
              </a:rPr>
              <a:t>ши.</a:t>
            </a:r>
          </a:p>
        </p:txBody>
      </p:sp>
      <p:pic>
        <p:nvPicPr>
          <p:cNvPr id="8" name="Picture 16" descr="http://s002.radikal.ru/i199/1112/38/f4e9bccd83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86000"/>
            </a:schemeClr>
          </a:solidFill>
        </p:spPr>
      </p:pic>
      <p:pic>
        <p:nvPicPr>
          <p:cNvPr id="88070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4"/>
          <a:srcRect l="16270" t="1642" r="21342" b="4779"/>
          <a:stretch>
            <a:fillRect/>
          </a:stretch>
        </p:blipFill>
        <p:spPr bwMode="auto">
          <a:xfrm>
            <a:off x="571500" y="5214938"/>
            <a:ext cx="9366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5"/>
          <a:srcRect l="16270" t="1642" r="21342" b="4779"/>
          <a:stretch>
            <a:fillRect/>
          </a:stretch>
        </p:blipFill>
        <p:spPr bwMode="auto">
          <a:xfrm>
            <a:off x="7072313" y="5286375"/>
            <a:ext cx="714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5"/>
          <a:srcRect l="16270" t="1642" r="21342" b="4779"/>
          <a:stretch>
            <a:fillRect/>
          </a:stretch>
        </p:blipFill>
        <p:spPr bwMode="auto">
          <a:xfrm>
            <a:off x="3143250" y="4429125"/>
            <a:ext cx="7858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Прямоугольник 11"/>
          <p:cNvSpPr>
            <a:spLocks noChangeArrowheads="1"/>
          </p:cNvSpPr>
          <p:nvPr/>
        </p:nvSpPr>
        <p:spPr bwMode="auto">
          <a:xfrm>
            <a:off x="357188" y="2214563"/>
            <a:ext cx="8572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Monotype Corsiva" pitchFamily="66" charset="0"/>
              </a:rPr>
              <a:t>Сн</a:t>
            </a: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4800" b="1">
                <a:solidFill>
                  <a:srgbClr val="002060"/>
                </a:solidFill>
                <a:latin typeface="Monotype Corsiva" pitchFamily="66" charset="0"/>
              </a:rPr>
              <a:t>жком зам</a:t>
            </a: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4800" b="1">
                <a:solidFill>
                  <a:srgbClr val="002060"/>
                </a:solidFill>
                <a:latin typeface="Monotype Corsiva" pitchFamily="66" charset="0"/>
              </a:rPr>
              <a:t>ло п</a:t>
            </a: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4800" b="1">
                <a:solidFill>
                  <a:srgbClr val="002060"/>
                </a:solidFill>
                <a:latin typeface="Monotype Corsiva" pitchFamily="66" charset="0"/>
              </a:rPr>
              <a:t>ля и тр</a:t>
            </a: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4800" b="1">
                <a:solidFill>
                  <a:srgbClr val="002060"/>
                </a:solidFill>
                <a:latin typeface="Monotype Corsiva" pitchFamily="66" charset="0"/>
              </a:rPr>
              <a:t>пинки.</a:t>
            </a:r>
            <a:endParaRPr lang="ru-RU" sz="480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0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Прямоугольник 5"/>
          <p:cNvSpPr>
            <a:spLocks noChangeArrowheads="1"/>
          </p:cNvSpPr>
          <p:nvPr/>
        </p:nvSpPr>
        <p:spPr bwMode="auto">
          <a:xfrm>
            <a:off x="3643313" y="1643063"/>
            <a:ext cx="47863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Упражнение 199.</a:t>
            </a:r>
          </a:p>
          <a:p>
            <a:r>
              <a:rPr lang="ru-RU" sz="4400" b="1"/>
              <a:t>Составьте устно</a:t>
            </a:r>
          </a:p>
          <a:p>
            <a:r>
              <a:rPr lang="ru-RU" sz="4400" b="1"/>
              <a:t> 2 предложения </a:t>
            </a:r>
          </a:p>
          <a:p>
            <a:r>
              <a:rPr lang="ru-RU" sz="4400" b="1"/>
              <a:t>на тему «Зима»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8143875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Прямоугольник 7"/>
          <p:cNvSpPr>
            <a:spLocks noChangeArrowheads="1"/>
          </p:cNvSpPr>
          <p:nvPr/>
        </p:nvSpPr>
        <p:spPr bwMode="auto">
          <a:xfrm>
            <a:off x="3071813" y="1285875"/>
            <a:ext cx="14668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0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Прямоугольник 2"/>
          <p:cNvSpPr>
            <a:spLocks noChangeArrowheads="1"/>
          </p:cNvSpPr>
          <p:nvPr/>
        </p:nvSpPr>
        <p:spPr bwMode="auto">
          <a:xfrm>
            <a:off x="3429000" y="714375"/>
            <a:ext cx="521493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Я катаюсь на нём до в...черней поры, но л…нивый мой конь возит только с г…ры.</a:t>
            </a:r>
          </a:p>
          <a:p>
            <a:r>
              <a:rPr lang="ru-RU" sz="4400" i="1">
                <a:solidFill>
                  <a:srgbClr val="002060"/>
                </a:solidFill>
              </a:rPr>
              <a:t>                  (Санки)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Прямоугольник 2"/>
          <p:cNvSpPr>
            <a:spLocks noChangeArrowheads="1"/>
          </p:cNvSpPr>
          <p:nvPr/>
        </p:nvSpPr>
        <p:spPr bwMode="auto">
          <a:xfrm>
            <a:off x="3143250" y="1785938"/>
            <a:ext cx="54292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Если только гласный звук  </a:t>
            </a:r>
          </a:p>
          <a:p>
            <a:r>
              <a:rPr lang="ru-RU" sz="3200"/>
              <a:t>   вызвал вдруг сомненье,</a:t>
            </a:r>
          </a:p>
          <a:p>
            <a:r>
              <a:rPr lang="ru-RU" sz="3200"/>
              <a:t>   ты его немедленно</a:t>
            </a:r>
          </a:p>
          <a:p>
            <a:r>
              <a:rPr lang="ru-RU" sz="3200"/>
              <a:t>   ставь под ударение!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0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Прямоугольник 2"/>
          <p:cNvSpPr>
            <a:spLocks noChangeArrowheads="1"/>
          </p:cNvSpPr>
          <p:nvPr/>
        </p:nvSpPr>
        <p:spPr bwMode="auto">
          <a:xfrm>
            <a:off x="3429000" y="714375"/>
            <a:ext cx="521493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Я катаюсь на нём до в  черней поры, но л  нивый мой конь возит только с г  ры.</a:t>
            </a:r>
          </a:p>
        </p:txBody>
      </p:sp>
      <p:sp>
        <p:nvSpPr>
          <p:cNvPr id="68611" name="Прямоугольник 3"/>
          <p:cNvSpPr>
            <a:spLocks noChangeArrowheads="1"/>
          </p:cNvSpPr>
          <p:nvPr/>
        </p:nvSpPr>
        <p:spPr bwMode="auto">
          <a:xfrm>
            <a:off x="6072188" y="4143375"/>
            <a:ext cx="2178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>
                <a:solidFill>
                  <a:srgbClr val="002060"/>
                </a:solidFill>
              </a:rPr>
              <a:t>(Санки)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00563" y="1357313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е</a:t>
            </a:r>
            <a:endParaRPr lang="ru-RU" sz="44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00563" y="2071688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е</a:t>
            </a:r>
            <a:endParaRPr lang="ru-RU" sz="44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000500" y="3429000"/>
            <a:ext cx="714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о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0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Documents and Settings\Sea\Рабочий стол\РАЗОБРАТЬ\скачанные файлы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6125">
            <a:off x="2959100" y="6778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C:\Documents and Settings\Sea\Рабочий стол\РАЗОБРАТЬ\скачанные фай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286125"/>
            <a:ext cx="3703638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C:\Documents and Settings\Sea\Рабочий стол\РАЗОБРАТЬ\P1013389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60598">
            <a:off x="5953125" y="817563"/>
            <a:ext cx="233045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B6FF"/>
            </a:gs>
            <a:gs pos="50000">
              <a:schemeClr val="bg1"/>
            </a:gs>
            <a:gs pos="100000">
              <a:srgbClr val="6DB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0" y="1500188"/>
            <a:ext cx="5929313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Звуки и буквы бывают…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0660" name="Picture 14" descr="dfa1d067dfe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14313"/>
            <a:ext cx="20351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857375" y="0"/>
            <a:ext cx="4857750" cy="1285875"/>
          </a:xfrm>
          <a:prstGeom prst="cloudCallout">
            <a:avLst>
              <a:gd name="adj1" fmla="val -35653"/>
              <a:gd name="adj2" fmla="val 12097"/>
            </a:avLst>
          </a:prstGeom>
          <a:gradFill rotWithShape="1">
            <a:gsLst>
              <a:gs pos="0">
                <a:srgbClr val="C2BFFD"/>
              </a:gs>
              <a:gs pos="50000">
                <a:schemeClr val="bg1"/>
              </a:gs>
              <a:gs pos="100000">
                <a:srgbClr val="C2BFF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«Конструктор»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214688" y="5786438"/>
            <a:ext cx="5929312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Назовите безударные гласные 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00063" y="2357438"/>
            <a:ext cx="5929312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Согласные бывают…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214438" y="3214688"/>
            <a:ext cx="5929312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Гласных букв…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857375" y="4071938"/>
            <a:ext cx="5929313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Гласных звуков…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2500313" y="4929188"/>
            <a:ext cx="5929312" cy="8572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Гласные бывают…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6" descr="C:\Users\Admin\Pictures\смешарики клипарт\0_8e9c0_24f78c35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232275"/>
            <a:ext cx="16541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 descr="C:\Users\Admin\Pictures\смешарики клипарт\0_87b3f_df31b9c1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292600"/>
            <a:ext cx="32194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7" descr="C:\Users\Admin\Pictures\смешарики клипарт\0_8e7db_d41f3c62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6438" y="4071938"/>
            <a:ext cx="2087562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" descr="C:\Users\Admin\Pictures\смешарики клипарт\0_87b56_55a27f7a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902075"/>
            <a:ext cx="243046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</a:t>
            </a:r>
            <a:r>
              <a:rPr lang="ru-RU" sz="4800">
                <a:latin typeface="Calibri" pitchFamily="34" charset="0"/>
              </a:rPr>
              <a:t>Безударных гласных пять,</a:t>
            </a:r>
          </a:p>
          <a:p>
            <a:r>
              <a:rPr lang="ru-RU" sz="4800">
                <a:latin typeface="Calibri" pitchFamily="34" charset="0"/>
              </a:rPr>
              <a:t>         Тех, что надо проверять.</a:t>
            </a:r>
          </a:p>
          <a:p>
            <a:r>
              <a:rPr lang="ru-RU" sz="4800">
                <a:latin typeface="Calibri" pitchFamily="34" charset="0"/>
              </a:rPr>
              <a:t>          Мы запомнили друзья,</a:t>
            </a:r>
          </a:p>
          <a:p>
            <a:r>
              <a:rPr lang="ru-RU" sz="4800">
                <a:latin typeface="Calibri" pitchFamily="34" charset="0"/>
              </a:rPr>
              <a:t>          Буквы  </a:t>
            </a:r>
          </a:p>
        </p:txBody>
      </p:sp>
      <p:pic>
        <p:nvPicPr>
          <p:cNvPr id="71687" name="Picture 7" descr="D:\смешарики клипарт\0_87b55_7b03b133_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79925"/>
            <a:ext cx="22145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00100" y="2714620"/>
            <a:ext cx="89247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2643182"/>
            <a:ext cx="89247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2643182"/>
            <a:ext cx="89247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2571744"/>
            <a:ext cx="89247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29586" y="2643182"/>
            <a:ext cx="89247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P101941219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783</Words>
  <Application>Microsoft Office PowerPoint</Application>
  <PresentationFormat>Экран (4:3)</PresentationFormat>
  <Paragraphs>200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Тема Office</vt:lpstr>
      <vt:lpstr>Оформление по умолчанию</vt:lpstr>
      <vt:lpstr>1_Тема Office</vt:lpstr>
      <vt:lpstr>2_Тема Office</vt:lpstr>
      <vt:lpstr>TP101941219_template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можно  быстро  подобрать проверочное слово?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2 класс                  Произношение и обозначение на письме гласных в ударных и безударных слогах</dc:title>
  <dc:creator>Пользователь</dc:creator>
  <cp:lastModifiedBy>Чичикайло М.А.</cp:lastModifiedBy>
  <cp:revision>88</cp:revision>
  <dcterms:created xsi:type="dcterms:W3CDTF">2015-11-22T17:06:14Z</dcterms:created>
  <dcterms:modified xsi:type="dcterms:W3CDTF">2015-12-03T12:11:47Z</dcterms:modified>
</cp:coreProperties>
</file>