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D4A35"/>
    <a:srgbClr val="EFC495"/>
    <a:srgbClr val="8C5F44"/>
    <a:srgbClr val="FFE0C1"/>
    <a:srgbClr val="FFCC99"/>
    <a:srgbClr val="FFFF99"/>
    <a:srgbClr val="96613A"/>
    <a:srgbClr val="FF9933"/>
    <a:srgbClr val="9F8AB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0" autoAdjust="0"/>
    <p:restoredTop sz="94660"/>
  </p:normalViewPr>
  <p:slideViewPr>
    <p:cSldViewPr>
      <p:cViewPr varScale="1">
        <p:scale>
          <a:sx n="72" d="100"/>
          <a:sy n="72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/>
          <p:cNvSpPr/>
          <p:nvPr userDrawn="1"/>
        </p:nvSpPr>
        <p:spPr>
          <a:xfrm>
            <a:off x="251520" y="260648"/>
            <a:ext cx="8568952" cy="6329337"/>
          </a:xfrm>
          <a:prstGeom prst="frame">
            <a:avLst>
              <a:gd name="adj1" fmla="val 3069"/>
            </a:avLst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 descr="D:\Рабоч папка\в 08 2014\Рисунок1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8" y="3552924"/>
            <a:ext cx="3031774" cy="30169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0348"/>
            <a:ext cx="8136904" cy="3244676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>
              <a:defRPr sz="6000" b="1" cap="all" spc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98822" y="3645024"/>
            <a:ext cx="5305626" cy="2736304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овина рамки 9"/>
          <p:cNvSpPr/>
          <p:nvPr userDrawn="1"/>
        </p:nvSpPr>
        <p:spPr>
          <a:xfrm rot="10800000">
            <a:off x="403920" y="341040"/>
            <a:ext cx="8424936" cy="6207695"/>
          </a:xfrm>
          <a:prstGeom prst="halfFrame">
            <a:avLst>
              <a:gd name="adj1" fmla="val 2983"/>
              <a:gd name="adj2" fmla="val 3187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 userDrawn="1"/>
        </p:nvSpPr>
        <p:spPr>
          <a:xfrm>
            <a:off x="251520" y="188640"/>
            <a:ext cx="8424936" cy="6207695"/>
          </a:xfrm>
          <a:prstGeom prst="halfFrame">
            <a:avLst>
              <a:gd name="adj1" fmla="val 2983"/>
              <a:gd name="adj2" fmla="val 3187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684" y="400385"/>
            <a:ext cx="68407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212640"/>
            <a:ext cx="8136904" cy="509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8864" y="6396335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kern="1200" cap="none" spc="0" dirty="0" smtClean="0">
                <a:ln w="50800"/>
                <a:solidFill>
                  <a:srgbClr val="CC0099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CC0099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  <p:pic>
        <p:nvPicPr>
          <p:cNvPr id="8" name="Picture 2" descr="D:\Рабоч папка\в 08 2014\Рисунок1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807638" cy="17988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all" spc="0">
          <a:ln/>
          <a:solidFill>
            <a:srgbClr val="FF0000"/>
          </a:solidFill>
          <a:effectLst>
            <a:outerShdw blurRad="19685" dist="12700" dir="5400000" algn="tl" rotWithShape="0">
              <a:schemeClr val="accent1">
                <a:satMod val="130000"/>
                <a:alpha val="60000"/>
              </a:schemeClr>
            </a:outerShdw>
            <a:reflection blurRad="10000" stA="55000" endPos="48000" dist="500" dir="5400000" sy="-100000" algn="bl" rotWithShape="0"/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36904" cy="385765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Светлая дружба греет сердца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-571528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Приходил ли друг к тебе домой?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358114" cy="4071966"/>
          </a:xfrm>
        </p:spPr>
        <p:txBody>
          <a:bodyPr/>
          <a:lstStyle/>
          <a:p>
            <a:r>
              <a:rPr lang="ru-RU" dirty="0" smtClean="0"/>
              <a:t>ДА-19 ЧЕЛ.(80,5%)</a:t>
            </a:r>
          </a:p>
          <a:p>
            <a:r>
              <a:rPr lang="ru-RU" dirty="0" smtClean="0"/>
              <a:t>НЕТ- 3 ЧЕЛ.(15%)</a:t>
            </a:r>
          </a:p>
          <a:p>
            <a:r>
              <a:rPr lang="ru-RU" dirty="0" smtClean="0"/>
              <a:t>ИНОГДА – 1 ЧЕЛ.(4,5%)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-500090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его встречают твои родители?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85926"/>
            <a:ext cx="7858180" cy="273630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ru-RU" sz="2800" dirty="0" smtClean="0"/>
              <a:t>Приветливо </a:t>
            </a:r>
            <a:r>
              <a:rPr lang="ru-RU" sz="2800" dirty="0" smtClean="0"/>
              <a:t>– 16 ЧЕЛ.(67%)</a:t>
            </a:r>
            <a:endParaRPr lang="ru-RU" sz="2800" dirty="0" smtClean="0"/>
          </a:p>
          <a:p>
            <a:pPr algn="l">
              <a:buFontTx/>
              <a:buChar char="-"/>
            </a:pPr>
            <a:r>
              <a:rPr lang="ru-RU" sz="2800" dirty="0" smtClean="0"/>
              <a:t>По </a:t>
            </a:r>
            <a:r>
              <a:rPr lang="ru-RU" sz="2800" dirty="0" smtClean="0"/>
              <a:t>настроению- 6 ЧЕЛ.(27%)</a:t>
            </a:r>
            <a:endParaRPr lang="ru-RU" sz="2800" dirty="0" smtClean="0"/>
          </a:p>
          <a:p>
            <a:pPr algn="l">
              <a:buFontTx/>
              <a:buChar char="-"/>
            </a:pPr>
            <a:r>
              <a:rPr lang="ru-RU" sz="2800" dirty="0" smtClean="0"/>
              <a:t>С недовольным видом </a:t>
            </a:r>
            <a:r>
              <a:rPr lang="ru-RU" sz="2800" dirty="0" smtClean="0"/>
              <a:t>– 1 ЧЕЛ.(4,5%)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-285776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Бываешь ли ты в гостях у друга?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143800" cy="3929090"/>
          </a:xfrm>
        </p:spPr>
        <p:txBody>
          <a:bodyPr/>
          <a:lstStyle/>
          <a:p>
            <a:pPr algn="l"/>
            <a:r>
              <a:rPr lang="ru-RU" dirty="0" smtClean="0"/>
              <a:t>ДА – 17 ЧЕЛ.(71%)</a:t>
            </a:r>
          </a:p>
          <a:p>
            <a:pPr algn="l"/>
            <a:r>
              <a:rPr lang="ru-RU" dirty="0" smtClean="0"/>
              <a:t>НЕТ- 2 ЧЕЛ.(9%)</a:t>
            </a:r>
          </a:p>
          <a:p>
            <a:pPr algn="l"/>
            <a:r>
              <a:rPr lang="ru-RU" dirty="0" smtClean="0"/>
              <a:t>ИНОГДА – 3 ЧЕЛ.(15%)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-571528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тебя там встречают?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7929618" cy="273630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ru-RU" sz="3200" dirty="0" smtClean="0"/>
              <a:t>Приветливо </a:t>
            </a:r>
            <a:r>
              <a:rPr lang="ru-RU" sz="3200" dirty="0" smtClean="0"/>
              <a:t>– 20 ЧЕЛ.(85%)</a:t>
            </a:r>
            <a:endParaRPr lang="ru-RU" sz="3200" dirty="0" smtClean="0"/>
          </a:p>
          <a:p>
            <a:pPr algn="l">
              <a:buFontTx/>
              <a:buChar char="-"/>
            </a:pPr>
            <a:r>
              <a:rPr lang="ru-RU" sz="3200" dirty="0" smtClean="0"/>
              <a:t>По </a:t>
            </a:r>
            <a:r>
              <a:rPr lang="ru-RU" sz="3200" dirty="0" smtClean="0"/>
              <a:t>настроению- 2 ЧЕЛ.(9 %)</a:t>
            </a:r>
            <a:endParaRPr lang="ru-RU" sz="3200" dirty="0" smtClean="0"/>
          </a:p>
          <a:p>
            <a:pPr algn="l">
              <a:buFontTx/>
              <a:buChar char="-"/>
            </a:pPr>
            <a:r>
              <a:rPr lang="ru-RU" sz="3200" dirty="0" smtClean="0"/>
              <a:t>С недовольным видом – О ЧЕЛ.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-357214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Ты считаешь себя хорошим другом?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714488"/>
            <a:ext cx="8001024" cy="3714776"/>
          </a:xfrm>
        </p:spPr>
        <p:txBody>
          <a:bodyPr/>
          <a:lstStyle/>
          <a:p>
            <a:pPr algn="l"/>
            <a:r>
              <a:rPr lang="ru-RU" dirty="0" smtClean="0"/>
              <a:t>ДА- 20 ЧЕЛ.(85%)</a:t>
            </a:r>
          </a:p>
          <a:p>
            <a:pPr algn="l"/>
            <a:r>
              <a:rPr lang="ru-RU" dirty="0" smtClean="0"/>
              <a:t>НЕТ – 0 ЧЕЛ.</a:t>
            </a:r>
          </a:p>
          <a:p>
            <a:pPr algn="l"/>
            <a:r>
              <a:rPr lang="ru-RU" dirty="0" smtClean="0"/>
              <a:t>НЕ ОЧЕНЬ – 3 ЧЕЛ.(15%)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-357214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нужно сделать для того, чтобы все дети класса жили дружно?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143116"/>
            <a:ext cx="7429552" cy="3643338"/>
          </a:xfrm>
        </p:spPr>
        <p:txBody>
          <a:bodyPr/>
          <a:lstStyle/>
          <a:p>
            <a:r>
              <a:rPr lang="ru-RU" sz="2800" dirty="0" smtClean="0"/>
              <a:t>ПОМОГАТЬ – 7 ЧЕЛ.(32%)</a:t>
            </a:r>
          </a:p>
          <a:p>
            <a:r>
              <a:rPr lang="ru-RU" sz="2800" dirty="0" smtClean="0"/>
              <a:t>НЕ ССОРИТЬСЯ- 11 ЧЕЛ.(46%)</a:t>
            </a:r>
          </a:p>
          <a:p>
            <a:r>
              <a:rPr lang="ru-RU" sz="2800" dirty="0" smtClean="0"/>
              <a:t>САМОМУ БЫТЬ ТАКИМ, КАКИМ ХОЧЕШЬ ВИДЕТЬ ДРУГОГО – 1 ЧЕЛ.(4,5%)</a:t>
            </a:r>
          </a:p>
          <a:p>
            <a:r>
              <a:rPr lang="ru-RU" sz="2800" dirty="0" smtClean="0"/>
              <a:t>УВАЖАТЬ ДРУГ ДРУГА – 2 ЧЕЛ.(9%)</a:t>
            </a:r>
          </a:p>
          <a:p>
            <a:r>
              <a:rPr lang="ru-RU" sz="2800" dirty="0" smtClean="0"/>
              <a:t>ДРУЖИТЬ – 2 ЧЕЛ.(9%)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36904" cy="385765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Светлая дружба греет сердца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Разнообразие коммуникативных действий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Эмоциональная насыщенность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нерегламентированность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8136904" cy="24288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Есть ли у тебя в классе друг?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5305626" cy="2736304"/>
          </a:xfrm>
        </p:spPr>
        <p:txBody>
          <a:bodyPr/>
          <a:lstStyle/>
          <a:p>
            <a:pPr algn="l"/>
            <a:r>
              <a:rPr lang="ru-RU" dirty="0" smtClean="0"/>
              <a:t>ДА –</a:t>
            </a:r>
            <a:r>
              <a:rPr lang="ru-RU" i="1" dirty="0" smtClean="0"/>
              <a:t>23ЧЕЛ.</a:t>
            </a:r>
            <a:r>
              <a:rPr lang="ru-RU" dirty="0" smtClean="0"/>
              <a:t>(100%)</a:t>
            </a:r>
          </a:p>
          <a:p>
            <a:pPr algn="l"/>
            <a:r>
              <a:rPr lang="ru-RU" dirty="0" smtClean="0"/>
              <a:t>НЕТ – 0%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0348"/>
            <a:ext cx="8136904" cy="18142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ты больше всего ценишь в друге?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1928802"/>
            <a:ext cx="7000924" cy="400052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3200" dirty="0" smtClean="0"/>
              <a:t>ДОБРОТУ-8 ЧЕЛ. (36%)</a:t>
            </a:r>
            <a:endParaRPr lang="ru-RU" sz="3200" dirty="0" smtClean="0"/>
          </a:p>
          <a:p>
            <a:pPr algn="l"/>
            <a:r>
              <a:rPr lang="ru-RU" sz="3200" dirty="0" smtClean="0"/>
              <a:t>ВЕСЕЛЬЕ-4 ЧЕЛ. (18%)</a:t>
            </a:r>
            <a:endParaRPr lang="ru-RU" sz="3200" dirty="0" smtClean="0"/>
          </a:p>
          <a:p>
            <a:pPr algn="l"/>
            <a:r>
              <a:rPr lang="ru-RU" sz="3200" dirty="0" smtClean="0"/>
              <a:t>ПРЕДАННОСТЬ – </a:t>
            </a:r>
            <a:r>
              <a:rPr lang="ru-RU" sz="3200" dirty="0" smtClean="0"/>
              <a:t>2 ЧЕЛ.(9%)</a:t>
            </a:r>
            <a:endParaRPr lang="ru-RU" sz="3200" dirty="0" smtClean="0"/>
          </a:p>
          <a:p>
            <a:pPr algn="l"/>
            <a:r>
              <a:rPr lang="ru-RU" sz="3200" dirty="0" smtClean="0"/>
              <a:t>КРАСОТУ-1 ЧЕЛ. (4,5%)</a:t>
            </a:r>
          </a:p>
          <a:p>
            <a:pPr algn="l"/>
            <a:r>
              <a:rPr lang="ru-RU" sz="3200" dirty="0" smtClean="0"/>
              <a:t>ПОМОЩЬ-1 ЧЕЛ.(4,5%)</a:t>
            </a:r>
          </a:p>
          <a:p>
            <a:pPr algn="l"/>
            <a:r>
              <a:rPr lang="ru-RU" sz="3200" dirty="0" smtClean="0"/>
              <a:t>ЧТО НЕ БРОСИТ В БЕДЕ -1 ЧЕЛ.</a:t>
            </a:r>
            <a:r>
              <a:rPr lang="ru-RU" sz="3200" dirty="0" smtClean="0"/>
              <a:t> (</a:t>
            </a:r>
            <a:r>
              <a:rPr lang="ru-RU" sz="3200" dirty="0" smtClean="0"/>
              <a:t>4,5%)</a:t>
            </a:r>
          </a:p>
          <a:p>
            <a:pPr algn="l"/>
            <a:r>
              <a:rPr lang="ru-RU" sz="3200" dirty="0" smtClean="0"/>
              <a:t>УМ – 1 ЧЕЛ.</a:t>
            </a:r>
            <a:r>
              <a:rPr lang="ru-RU" sz="3200" dirty="0" smtClean="0"/>
              <a:t> (</a:t>
            </a:r>
            <a:r>
              <a:rPr lang="ru-RU" sz="3200" dirty="0" smtClean="0"/>
              <a:t>4,5%)</a:t>
            </a:r>
          </a:p>
          <a:p>
            <a:pPr algn="l"/>
            <a:r>
              <a:rPr lang="ru-RU" sz="3200" dirty="0" smtClean="0"/>
              <a:t>УВЕРЕННОСТЬ-1 </a:t>
            </a:r>
            <a:r>
              <a:rPr lang="ru-RU" sz="3200" dirty="0" smtClean="0"/>
              <a:t>ЧЕЛ. (</a:t>
            </a:r>
            <a:r>
              <a:rPr lang="ru-RU" sz="3200" dirty="0" smtClean="0"/>
              <a:t>4,5%)</a:t>
            </a:r>
            <a:endParaRPr lang="ru-RU" sz="3200" dirty="0" smtClean="0"/>
          </a:p>
          <a:p>
            <a:pPr algn="l"/>
            <a:r>
              <a:rPr lang="ru-RU" sz="3200" dirty="0" smtClean="0"/>
              <a:t>ПРАВДИВОСТЬ – 1 ЧЕЛ.</a:t>
            </a:r>
            <a:r>
              <a:rPr lang="ru-RU" sz="3200" dirty="0" smtClean="0"/>
              <a:t> (</a:t>
            </a:r>
            <a:r>
              <a:rPr lang="ru-RU" sz="3200" dirty="0" smtClean="0"/>
              <a:t>4,5%)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0348"/>
            <a:ext cx="8136904" cy="16713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значит «Дружить хорошо»?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8215370" cy="2736304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НЕ ССОРИТЬСЯ – 7 ЧЕЛ. (32,5%)</a:t>
            </a:r>
          </a:p>
          <a:p>
            <a:pPr algn="l"/>
            <a:r>
              <a:rPr lang="ru-RU" sz="2800" dirty="0" smtClean="0"/>
              <a:t>ПОМОГАТЬ – </a:t>
            </a:r>
            <a:r>
              <a:rPr lang="ru-RU" sz="2800" dirty="0" smtClean="0"/>
              <a:t>4 ЧЕЛ.(18%)</a:t>
            </a:r>
            <a:endParaRPr lang="ru-RU" sz="2800" dirty="0" smtClean="0"/>
          </a:p>
          <a:p>
            <a:pPr algn="l"/>
            <a:r>
              <a:rPr lang="ru-RU" sz="2800" dirty="0" smtClean="0"/>
              <a:t>НЕ ОБМАНЫВАТЬ – 3 ЧЕЛ.(15%)</a:t>
            </a:r>
          </a:p>
          <a:p>
            <a:pPr algn="l"/>
            <a:r>
              <a:rPr lang="ru-RU" sz="2800" dirty="0" smtClean="0"/>
              <a:t>НЕ ПРЕДАВАТЬ ДРУГ ДРУГА – 2 ЧЕЛ.(9%)</a:t>
            </a:r>
          </a:p>
          <a:p>
            <a:pPr algn="l"/>
            <a:r>
              <a:rPr lang="ru-RU" sz="2800" dirty="0" smtClean="0"/>
              <a:t>ДЕЛИТЬСЯ – 1 ЧЕЛ.(4,5%)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-285776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ты сделаешь, если вы с другом поссорились?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2000240"/>
            <a:ext cx="6715172" cy="400052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ПОМИРЮСЬ – </a:t>
            </a:r>
            <a:r>
              <a:rPr lang="ru-RU" sz="3200" dirty="0" smtClean="0"/>
              <a:t>16 ЧЕЛ. (67%)</a:t>
            </a:r>
            <a:endParaRPr lang="ru-RU" sz="3200" dirty="0" smtClean="0"/>
          </a:p>
          <a:p>
            <a:pPr algn="l"/>
            <a:r>
              <a:rPr lang="ru-RU" sz="3200" dirty="0" smtClean="0"/>
              <a:t>ИЗВИНЮСЬ – 4 ЧЕЛ.(18%)</a:t>
            </a:r>
          </a:p>
          <a:p>
            <a:pPr algn="l"/>
            <a:r>
              <a:rPr lang="ru-RU" sz="3200" dirty="0" smtClean="0"/>
              <a:t>ПОГОВОРИМ -3 ЧЕЛ.(15%)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-500090"/>
            <a:ext cx="8136904" cy="324467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Если у тебя нет друга, то кого ты выберешь в друзья?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286808" cy="185738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/>
              <a:t>-</a:t>
            </a:r>
            <a:r>
              <a:rPr lang="ru-RU" dirty="0" smtClean="0"/>
              <a:t>отличника- 8 ЧЕЛ. (36%)</a:t>
            </a:r>
            <a:endParaRPr lang="ru-RU" dirty="0" smtClean="0"/>
          </a:p>
          <a:p>
            <a:pPr algn="l"/>
            <a:r>
              <a:rPr lang="ru-RU" dirty="0" smtClean="0"/>
              <a:t>-хорошего и доброго ученика, который во всём будет тебе подчиняться </a:t>
            </a:r>
            <a:r>
              <a:rPr lang="ru-RU" dirty="0" smtClean="0"/>
              <a:t>– 4 ЧЕЛ. (18%)</a:t>
            </a:r>
            <a:endParaRPr lang="ru-RU" dirty="0" smtClean="0"/>
          </a:p>
          <a:p>
            <a:pPr algn="l"/>
            <a:r>
              <a:rPr lang="ru-RU" dirty="0" smtClean="0"/>
              <a:t>- Не важно как он учится, лишь бы был добрым, честным </a:t>
            </a:r>
            <a:r>
              <a:rPr lang="ru-RU" dirty="0" smtClean="0"/>
              <a:t>– 11ЧЕЛ.(46%)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431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Светлая дружба греет сердца</vt:lpstr>
      <vt:lpstr>Разнообразие коммуникативных действий</vt:lpstr>
      <vt:lpstr>Эмоциональная насыщенность</vt:lpstr>
      <vt:lpstr>нерегламентированность</vt:lpstr>
      <vt:lpstr>Есть ли у тебя в классе друг?</vt:lpstr>
      <vt:lpstr>Что ты больше всего ценишь в друге?</vt:lpstr>
      <vt:lpstr>Что значит «Дружить хорошо»?</vt:lpstr>
      <vt:lpstr>Что ты сделаешь, если вы с другом поссорились?</vt:lpstr>
      <vt:lpstr>Если у тебя нет друга, то кого ты выберешь в друзья?</vt:lpstr>
      <vt:lpstr>Приходил ли друг к тебе домой?</vt:lpstr>
      <vt:lpstr>Как его встречают твои родители?</vt:lpstr>
      <vt:lpstr>Бываешь ли ты в гостях у друга?</vt:lpstr>
      <vt:lpstr>Как тебя там встречают?</vt:lpstr>
      <vt:lpstr>Ты считаешь себя хорошим другом?</vt:lpstr>
      <vt:lpstr>Что нужно сделать для того, чтобы все дети класса жили дружно?</vt:lpstr>
      <vt:lpstr>Светлая дружба греет сердца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Пользователь</cp:lastModifiedBy>
  <cp:revision>24</cp:revision>
  <dcterms:created xsi:type="dcterms:W3CDTF">2014-08-14T12:42:04Z</dcterms:created>
  <dcterms:modified xsi:type="dcterms:W3CDTF">2017-12-17T16:55:58Z</dcterms:modified>
</cp:coreProperties>
</file>