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2" r:id="rId2"/>
    <p:sldId id="287" r:id="rId3"/>
    <p:sldId id="288" r:id="rId4"/>
    <p:sldId id="291" r:id="rId5"/>
    <p:sldId id="295" r:id="rId6"/>
    <p:sldId id="294" r:id="rId7"/>
    <p:sldId id="293" r:id="rId8"/>
    <p:sldId id="298" r:id="rId9"/>
    <p:sldId id="297" r:id="rId10"/>
    <p:sldId id="296" r:id="rId11"/>
    <p:sldId id="292" r:id="rId12"/>
    <p:sldId id="290" r:id="rId13"/>
    <p:sldId id="299" r:id="rId14"/>
    <p:sldId id="301" r:id="rId15"/>
    <p:sldId id="300" r:id="rId16"/>
    <p:sldId id="305" r:id="rId17"/>
    <p:sldId id="304" r:id="rId18"/>
    <p:sldId id="303" r:id="rId19"/>
    <p:sldId id="302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903"/>
    <a:srgbClr val="41747B"/>
    <a:srgbClr val="EEF5F6"/>
    <a:srgbClr val="9900FF"/>
    <a:srgbClr val="0066FF"/>
    <a:srgbClr val="6666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50" autoAdjust="0"/>
    <p:restoredTop sz="94656" autoAdjust="0"/>
  </p:normalViewPr>
  <p:slideViewPr>
    <p:cSldViewPr>
      <p:cViewPr varScale="1">
        <p:scale>
          <a:sx n="73" d="100"/>
          <a:sy n="73" d="100"/>
        </p:scale>
        <p:origin x="-858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e-BY" altLang="ru-RU" noProof="0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be-BY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0BA6-53A3-4C9C-A41D-5ED29BEAC50F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289849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7067-C1E9-4EA7-A407-49EE403642BA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39400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442C-D834-4DF2-8E5E-6D47BCF257FF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71137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E5F19-BA47-4F0A-AA60-62972225B07E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83661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8CC10-FC5A-4C92-88F9-FB38F3DC3785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20931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507D-5757-42E7-8EA0-4D0412BACA9A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52882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344B0-2A0A-4708-A0BF-B0D6A9562E95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252118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9B7B-06AA-4299-964E-BE00ECD9FB3C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157926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FCB6-7881-4821-9EDC-913C8AFD8D22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325698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AB09-0FE0-492A-B78F-811759DEBFAB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34603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D56B0-F498-496A-8780-8F9BDE825E33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  <p:extLst>
      <p:ext uri="{BB962C8B-B14F-4D97-AF65-F5344CB8AC3E}">
        <p14:creationId xmlns:p14="http://schemas.microsoft.com/office/powerpoint/2010/main" xmlns="" val="94918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e-BY" alt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e-BY" altLang="ru-RU" smtClean="0"/>
              <a:t>Образец текста</a:t>
            </a:r>
          </a:p>
          <a:p>
            <a:pPr lvl="1"/>
            <a:r>
              <a:rPr lang="be-BY" altLang="ru-RU" smtClean="0"/>
              <a:t>Второй уровень</a:t>
            </a:r>
          </a:p>
          <a:p>
            <a:pPr lvl="2"/>
            <a:r>
              <a:rPr lang="be-BY" altLang="ru-RU" smtClean="0"/>
              <a:t>Третий уровень</a:t>
            </a:r>
          </a:p>
          <a:p>
            <a:pPr lvl="3"/>
            <a:r>
              <a:rPr lang="be-BY" altLang="ru-RU" smtClean="0"/>
              <a:t>Четвертый уровень</a:t>
            </a:r>
          </a:p>
          <a:p>
            <a:pPr lvl="4"/>
            <a:r>
              <a:rPr lang="be-BY" alt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be-BY" alt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6319956-DE23-4F8C-9CA1-D7D9370FC494}" type="slidenum">
              <a:rPr lang="be-BY" altLang="ru-RU"/>
              <a:pPr>
                <a:defRPr/>
              </a:pPr>
              <a:t>‹#›</a:t>
            </a:fld>
            <a:endParaRPr lang="be-BY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71604" y="0"/>
            <a:ext cx="795339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Заседание семейной  гостиной «Компетентные родители – счастливые дети!»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28662" y="714356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714356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4000" b="1" i="1" dirty="0" smtClean="0">
                <a:solidFill>
                  <a:srgbClr val="6666FF"/>
                </a:solidFill>
              </a:rPr>
              <a:t>Принимаете ли вы совместное решение по поводу наказания своего ребёнка или делаете это в одиночку?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000" b="1" i="1" dirty="0" smtClean="0">
                <a:solidFill>
                  <a:srgbClr val="6666FF"/>
                </a:solidFill>
              </a:rPr>
              <a:t>Да: 7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000" b="1" i="1" dirty="0" smtClean="0">
                <a:solidFill>
                  <a:srgbClr val="6666FF"/>
                </a:solidFill>
              </a:rPr>
              <a:t>Нет: 5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000" b="1" i="1" dirty="0" smtClean="0">
                <a:solidFill>
                  <a:srgbClr val="6666FF"/>
                </a:solidFill>
              </a:rPr>
              <a:t>По разному: 3</a:t>
            </a:r>
            <a:endParaRPr lang="ru-RU" altLang="ru-RU" sz="28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-407047" y="-978543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57290" y="357166"/>
            <a:ext cx="6781800" cy="248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4800" b="1" i="1" dirty="0" smtClean="0">
                <a:solidFill>
                  <a:srgbClr val="6666FF"/>
                </a:solidFill>
              </a:rPr>
              <a:t>Как вы ведёте себя по отношению к ребёнку после того, как наказали его?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3600" b="1" i="1" dirty="0" smtClean="0">
                <a:solidFill>
                  <a:srgbClr val="6666FF"/>
                </a:solidFill>
              </a:rPr>
              <a:t>Обсуждаем проблему, иногда извиняюсь, спокойно, чтобы ребёнок понял серьёзность момента; строго; жалею; как и до </a:t>
            </a:r>
            <a:r>
              <a:rPr lang="ru-RU" altLang="ru-RU" sz="3600" b="1" i="1" dirty="0" smtClean="0">
                <a:solidFill>
                  <a:srgbClr val="6666FF"/>
                </a:solidFill>
              </a:rPr>
              <a:t>наказания</a:t>
            </a:r>
            <a:r>
              <a:rPr lang="ru-RU" altLang="ru-RU" sz="3600" b="1" i="1" dirty="0" smtClean="0">
                <a:solidFill>
                  <a:srgbClr val="6666FF"/>
                </a:solidFill>
              </a:rPr>
              <a:t>.</a:t>
            </a:r>
            <a:endParaRPr lang="ru-RU" altLang="ru-RU" sz="2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047860" y="1428736"/>
            <a:ext cx="709614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5400" b="1" i="1" dirty="0" smtClean="0">
                <a:solidFill>
                  <a:srgbClr val="6666FF"/>
                </a:solidFill>
              </a:rPr>
              <a:t>Какие меры наказания в вашей семье исключены?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3600" b="1" i="1" dirty="0" smtClean="0">
                <a:solidFill>
                  <a:srgbClr val="6666FF"/>
                </a:solidFill>
              </a:rPr>
              <a:t>Физическое наказание; изоляция; лишение чего-то важного для ребёнка; унижение словом; наказание едой.</a:t>
            </a:r>
            <a:endParaRPr lang="ru-RU" altLang="ru-RU" sz="2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000892" y="2000240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-121295" y="-621353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43174" y="1214422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err="1" smtClean="0">
                <a:solidFill>
                  <a:srgbClr val="6666FF"/>
                </a:solidFill>
              </a:rPr>
              <a:t>Блиц-турнир</a:t>
            </a:r>
            <a:r>
              <a:rPr lang="ru-RU" altLang="ru-RU" sz="6000" b="1" i="1" dirty="0" smtClean="0">
                <a:solidFill>
                  <a:srgbClr val="6666FF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«Моя семья – твоей семье»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142984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Как вы считаете, нужно ли отмечать семейные праздники?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Какие?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928794" y="285728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Существует ли в вашей семье традиция отмечать семейные праздники? Какие?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43174" y="500042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Как вы устраиваете детские праздники в своей семье?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14612" y="285728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Нужно ли оформлять квартиру или комнату к празднику?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21581" y="-621353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785926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Какие подарки вы дарите членам семьи?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235927" y="-978543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643050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Детство – это игра, игра – это детство.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00166" y="642918"/>
            <a:ext cx="7643834" cy="62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«По настоящему счастлив тот человек, который счастлив в своей семье, в своём доме»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409575"/>
            <a:ext cx="100584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06413" y="319435"/>
            <a:ext cx="813435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4400" b="1" dirty="0">
                <a:solidFill>
                  <a:srgbClr val="6666FF"/>
                </a:solidFill>
              </a:rPr>
              <a:t>                   Главными </a:t>
            </a:r>
          </a:p>
          <a:p>
            <a:pPr algn="ctr"/>
            <a:r>
              <a:rPr lang="ru-RU" altLang="ru-RU" sz="4400" b="1" dirty="0">
                <a:solidFill>
                  <a:srgbClr val="6666FF"/>
                </a:solidFill>
              </a:rPr>
              <a:t>                  воспитателями </a:t>
            </a:r>
          </a:p>
          <a:p>
            <a:pPr algn="ctr"/>
            <a:r>
              <a:rPr lang="ru-RU" altLang="ru-RU" sz="4400" b="1" dirty="0">
                <a:solidFill>
                  <a:srgbClr val="6666FF"/>
                </a:solidFill>
              </a:rPr>
              <a:t>                 своих детей </a:t>
            </a:r>
          </a:p>
          <a:p>
            <a:pPr algn="ctr"/>
            <a:r>
              <a:rPr lang="ru-RU" altLang="ru-RU" sz="4400" b="1" dirty="0">
                <a:solidFill>
                  <a:srgbClr val="6666FF"/>
                </a:solidFill>
              </a:rPr>
              <a:t>                 являются                   </a:t>
            </a:r>
          </a:p>
          <a:p>
            <a:pPr algn="ctr"/>
            <a:r>
              <a:rPr lang="ru-RU" altLang="ru-RU" sz="4400" b="1" dirty="0">
                <a:solidFill>
                  <a:srgbClr val="6666FF"/>
                </a:solidFill>
              </a:rPr>
              <a:t>                   родители.</a:t>
            </a:r>
          </a:p>
          <a:p>
            <a:pPr algn="ctr"/>
            <a:endParaRPr lang="be-BY" altLang="ru-RU" sz="3200" dirty="0">
              <a:solidFill>
                <a:srgbClr val="6666FF"/>
              </a:solidFill>
            </a:endParaRPr>
          </a:p>
          <a:p>
            <a:pPr algn="ctr"/>
            <a:r>
              <a:rPr lang="ru-RU" altLang="ru-RU" sz="4400" b="1" dirty="0">
                <a:solidFill>
                  <a:srgbClr val="6666FF"/>
                </a:solidFill>
              </a:rPr>
              <a:t>Подрастающее поколение </a:t>
            </a:r>
          </a:p>
          <a:p>
            <a:pPr algn="ctr"/>
            <a:r>
              <a:rPr lang="ru-RU" altLang="ru-RU" sz="4400" b="1" dirty="0">
                <a:solidFill>
                  <a:srgbClr val="6666FF"/>
                </a:solidFill>
              </a:rPr>
              <a:t>будет таким, какой будет </a:t>
            </a:r>
            <a:r>
              <a:rPr lang="ru-RU" altLang="ru-RU" sz="4400" b="1" dirty="0" smtClean="0">
                <a:solidFill>
                  <a:srgbClr val="6666FF"/>
                </a:solidFill>
              </a:rPr>
              <a:t>семья.</a:t>
            </a:r>
            <a:endParaRPr lang="ru-RU" altLang="ru-RU" sz="4400" b="1" dirty="0">
              <a:solidFill>
                <a:srgbClr val="6666FF"/>
              </a:solidFill>
            </a:endParaRPr>
          </a:p>
        </p:txBody>
      </p:sp>
      <p:pic>
        <p:nvPicPr>
          <p:cNvPr id="5126" name="Picture 8" descr="111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357298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«</a:t>
            </a:r>
            <a:r>
              <a:rPr lang="ru-RU" altLang="ru-RU" sz="7200" b="1" i="1" dirty="0" smtClean="0">
                <a:solidFill>
                  <a:srgbClr val="6666FF"/>
                </a:solidFill>
              </a:rPr>
              <a:t>Счастье – это когда тебя понимают!»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428736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Практикум «Поймите чувства ребёнка»</a:t>
            </a:r>
            <a:endParaRPr lang="ru-RU" altLang="ru-RU" sz="44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785926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Анкетирование родителей</a:t>
            </a:r>
          </a:p>
          <a:p>
            <a:pPr>
              <a:lnSpc>
                <a:spcPct val="90000"/>
              </a:lnSpc>
              <a:defRPr/>
            </a:pPr>
            <a:endParaRPr lang="ru-RU" altLang="ru-RU" sz="2800" b="1" i="1" dirty="0" smtClean="0">
              <a:solidFill>
                <a:srgbClr val="6666FF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ru-RU" altLang="ru-RU" sz="2800" b="1" i="1" dirty="0" smtClean="0">
              <a:solidFill>
                <a:srgbClr val="6666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 smtClean="0">
                <a:solidFill>
                  <a:srgbClr val="6666FF"/>
                </a:solidFill>
              </a:rPr>
              <a:t>приняло участие:15 семей(84%)</a:t>
            </a:r>
          </a:p>
          <a:p>
            <a:pPr>
              <a:lnSpc>
                <a:spcPct val="90000"/>
              </a:lnSpc>
              <a:defRPr/>
            </a:pPr>
            <a:endParaRPr lang="ru-RU" altLang="ru-RU" sz="18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71604" y="285728"/>
            <a:ext cx="85725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Можно ли воспитывать ребёнка без наказания?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400" b="1" i="1" dirty="0" smtClean="0">
                <a:solidFill>
                  <a:srgbClr val="6666FF"/>
                </a:solidFill>
              </a:rPr>
              <a:t>Нет</a:t>
            </a:r>
            <a:r>
              <a:rPr lang="ru-RU" altLang="ru-RU" sz="4400" b="1" i="1" dirty="0" smtClean="0">
                <a:solidFill>
                  <a:srgbClr val="6666FF"/>
                </a:solidFill>
              </a:rPr>
              <a:t>: </a:t>
            </a:r>
            <a:r>
              <a:rPr lang="ru-RU" altLang="ru-RU" sz="4400" b="1" i="1" dirty="0" smtClean="0">
                <a:solidFill>
                  <a:srgbClr val="6666FF"/>
                </a:solidFill>
              </a:rPr>
              <a:t>11 (73%)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400" b="1" i="1" dirty="0" smtClean="0">
                <a:solidFill>
                  <a:srgbClr val="6666FF"/>
                </a:solidFill>
              </a:rPr>
              <a:t>Да</a:t>
            </a:r>
            <a:r>
              <a:rPr lang="ru-RU" altLang="ru-RU" sz="4400" b="1" i="1" dirty="0" smtClean="0">
                <a:solidFill>
                  <a:srgbClr val="6666FF"/>
                </a:solidFill>
              </a:rPr>
              <a:t>:4(27</a:t>
            </a:r>
            <a:r>
              <a:rPr lang="ru-RU" altLang="ru-RU" sz="4400" b="1" i="1" dirty="0" smtClean="0">
                <a:solidFill>
                  <a:srgbClr val="6666FF"/>
                </a:solidFill>
              </a:rPr>
              <a:t>%)</a:t>
            </a:r>
            <a:endParaRPr lang="ru-RU" altLang="ru-RU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9575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85786" y="0"/>
            <a:ext cx="835821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4800" b="1" i="1" dirty="0" smtClean="0">
                <a:solidFill>
                  <a:srgbClr val="6666FF"/>
                </a:solidFill>
              </a:rPr>
              <a:t>Какие меры наказания и поощрения используются в вашей семье?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000" b="1" i="1" u="sng" dirty="0" smtClean="0">
                <a:solidFill>
                  <a:srgbClr val="6666FF"/>
                </a:solidFill>
              </a:rPr>
              <a:t>Поощрение:</a:t>
            </a:r>
            <a:r>
              <a:rPr lang="ru-RU" altLang="ru-RU" sz="4000" b="1" i="1" dirty="0" smtClean="0">
                <a:solidFill>
                  <a:srgbClr val="6666FF"/>
                </a:solidFill>
              </a:rPr>
              <a:t> 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покупка того, что ребёнок просит; совместные прогулки; разрешить поиграть на компьютере; поцелуи и 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обнимания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.</a:t>
            </a:r>
            <a:endParaRPr lang="ru-RU" altLang="ru-RU" sz="4000" b="1" i="1" dirty="0" smtClean="0">
              <a:solidFill>
                <a:srgbClr val="6666FF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altLang="ru-RU" sz="4000" b="1" i="1" u="sng" dirty="0" smtClean="0">
                <a:solidFill>
                  <a:srgbClr val="6666FF"/>
                </a:solidFill>
              </a:rPr>
              <a:t>Наказание:</a:t>
            </a:r>
            <a:r>
              <a:rPr lang="ru-RU" altLang="ru-RU" sz="4000" b="1" i="1" dirty="0" smtClean="0">
                <a:solidFill>
                  <a:srgbClr val="6666FF"/>
                </a:solidFill>
              </a:rPr>
              <a:t> 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словесное; 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меньше играть на компьютере и других </a:t>
            </a:r>
            <a:r>
              <a:rPr lang="ru-RU" altLang="ru-RU" sz="2800" b="1" i="1" dirty="0" err="1" smtClean="0">
                <a:solidFill>
                  <a:srgbClr val="6666FF"/>
                </a:solidFill>
              </a:rPr>
              <a:t>гаджетах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; меньше сладостей; ремень; угол.</a:t>
            </a:r>
            <a:endParaRPr lang="ru-RU" altLang="ru-RU" sz="18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86050" y="214290"/>
            <a:ext cx="678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6000" b="1" i="1" dirty="0" smtClean="0">
                <a:solidFill>
                  <a:srgbClr val="6666FF"/>
                </a:solidFill>
              </a:rPr>
              <a:t>За что вы наказываете и поощряете?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000" b="1" i="1" u="sng" dirty="0" smtClean="0">
                <a:solidFill>
                  <a:srgbClr val="6666FF"/>
                </a:solidFill>
              </a:rPr>
              <a:t>Наказываю за: 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плохое поведение и непослушание; плохую учёбу; враньё и непристойное общение со взрослыми; плохие поступки; ложь.</a:t>
            </a:r>
            <a:endParaRPr lang="ru-RU" altLang="ru-RU" sz="4000" b="1" i="1" dirty="0" smtClean="0">
              <a:solidFill>
                <a:srgbClr val="6666FF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altLang="ru-RU" sz="4000" b="1" i="1" u="sng" dirty="0" smtClean="0">
                <a:solidFill>
                  <a:srgbClr val="6666FF"/>
                </a:solidFill>
              </a:rPr>
              <a:t>Поощряю за: </a:t>
            </a:r>
            <a:r>
              <a:rPr lang="ru-RU" altLang="ru-RU" sz="2800" b="1" i="1" dirty="0" smtClean="0">
                <a:solidFill>
                  <a:srgbClr val="6666FF"/>
                </a:solidFill>
              </a:rPr>
              <a:t>хорошие отметки и поведение; хорошие поступки; правду.</a:t>
            </a:r>
            <a:endParaRPr lang="ru-RU" altLang="ru-RU" sz="18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  <p:pic>
        <p:nvPicPr>
          <p:cNvPr id="2055" name="Picture 15" descr="multik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0985">
            <a:off x="0" y="-533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e-BY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753600" cy="726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00100" y="428604"/>
            <a:ext cx="828199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4800" b="1" i="1" dirty="0" smtClean="0">
                <a:solidFill>
                  <a:srgbClr val="6666FF"/>
                </a:solidFill>
              </a:rPr>
              <a:t>Как реагирует ваш ребёнок на поощрение и наказание?</a:t>
            </a:r>
          </a:p>
          <a:p>
            <a:pPr algn="l">
              <a:lnSpc>
                <a:spcPct val="90000"/>
              </a:lnSpc>
              <a:defRPr/>
            </a:pPr>
            <a:r>
              <a:rPr lang="ru-RU" altLang="ru-RU" sz="4800" b="1" i="1" u="sng" dirty="0" smtClean="0">
                <a:solidFill>
                  <a:srgbClr val="6666FF"/>
                </a:solidFill>
              </a:rPr>
              <a:t>На поощрение:</a:t>
            </a:r>
            <a:r>
              <a:rPr lang="ru-RU" altLang="ru-RU" sz="4800" b="1" i="1" dirty="0" smtClean="0">
                <a:solidFill>
                  <a:srgbClr val="6666FF"/>
                </a:solidFill>
              </a:rPr>
              <a:t> </a:t>
            </a:r>
            <a:r>
              <a:rPr lang="ru-RU" altLang="ru-RU" b="1" i="1" dirty="0" smtClean="0">
                <a:solidFill>
                  <a:srgbClr val="6666FF"/>
                </a:solidFill>
              </a:rPr>
              <a:t>радуется; стремится стать лучше; </a:t>
            </a:r>
            <a:r>
              <a:rPr lang="ru-RU" altLang="ru-RU" b="1" i="1" dirty="0" smtClean="0">
                <a:solidFill>
                  <a:srgbClr val="6666FF"/>
                </a:solidFill>
              </a:rPr>
              <a:t>улучшается </a:t>
            </a:r>
            <a:r>
              <a:rPr lang="ru-RU" altLang="ru-RU" b="1" i="1" dirty="0" smtClean="0">
                <a:solidFill>
                  <a:srgbClr val="6666FF"/>
                </a:solidFill>
              </a:rPr>
              <a:t>настроение; старается заслужить </a:t>
            </a:r>
            <a:r>
              <a:rPr lang="ru-RU" altLang="ru-RU" b="1" i="1" dirty="0" smtClean="0">
                <a:solidFill>
                  <a:srgbClr val="6666FF"/>
                </a:solidFill>
              </a:rPr>
              <a:t>поощрение ещё </a:t>
            </a:r>
            <a:r>
              <a:rPr lang="ru-RU" altLang="ru-RU" b="1" i="1" dirty="0" smtClean="0">
                <a:solidFill>
                  <a:srgbClr val="6666FF"/>
                </a:solidFill>
              </a:rPr>
              <a:t>раз.</a:t>
            </a:r>
            <a:endParaRPr lang="ru-RU" altLang="ru-RU" sz="4800" b="1" i="1" dirty="0" smtClean="0">
              <a:solidFill>
                <a:srgbClr val="6666FF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ru-RU" altLang="ru-RU" sz="4800" b="1" i="1" u="sng" dirty="0" smtClean="0">
                <a:solidFill>
                  <a:srgbClr val="6666FF"/>
                </a:solidFill>
              </a:rPr>
              <a:t>На наказание: </a:t>
            </a:r>
            <a:r>
              <a:rPr lang="ru-RU" altLang="ru-RU" b="1" i="1" dirty="0" smtClean="0">
                <a:solidFill>
                  <a:srgbClr val="6666FF"/>
                </a:solidFill>
              </a:rPr>
              <a:t>исправляется; реагирует с пониманием; плачет; обижается; просит прощения.</a:t>
            </a:r>
            <a:endParaRPr lang="ru-RU" altLang="ru-RU" sz="2000" i="1" dirty="0" smtClean="0">
              <a:solidFill>
                <a:srgbClr val="6666FF"/>
              </a:solidFill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971550" y="765175"/>
            <a:ext cx="590391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>
              <a:defRPr/>
            </a:pPr>
            <a:endParaRPr lang="be-BY" alt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275</TotalTime>
  <Words>375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 Николаевна Козлович</dc:creator>
  <cp:lastModifiedBy>Пользователь</cp:lastModifiedBy>
  <cp:revision>55</cp:revision>
  <cp:lastPrinted>1601-01-01T00:00:00Z</cp:lastPrinted>
  <dcterms:created xsi:type="dcterms:W3CDTF">1601-01-01T00:00:00Z</dcterms:created>
  <dcterms:modified xsi:type="dcterms:W3CDTF">2017-03-15T19:09:04Z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